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3" r:id="rId2"/>
    <p:sldId id="258" r:id="rId3"/>
    <p:sldId id="297" r:id="rId4"/>
    <p:sldId id="267" r:id="rId5"/>
    <p:sldId id="265" r:id="rId6"/>
    <p:sldId id="266" r:id="rId7"/>
    <p:sldId id="274" r:id="rId8"/>
    <p:sldId id="303" r:id="rId9"/>
    <p:sldId id="280" r:id="rId10"/>
    <p:sldId id="270" r:id="rId11"/>
    <p:sldId id="284" r:id="rId12"/>
    <p:sldId id="269" r:id="rId13"/>
    <p:sldId id="277" r:id="rId14"/>
    <p:sldId id="304" r:id="rId15"/>
    <p:sldId id="287" r:id="rId16"/>
    <p:sldId id="295" r:id="rId17"/>
    <p:sldId id="285" r:id="rId18"/>
    <p:sldId id="301" r:id="rId19"/>
    <p:sldId id="305" r:id="rId20"/>
    <p:sldId id="296" r:id="rId21"/>
    <p:sldId id="286" r:id="rId22"/>
    <p:sldId id="273" r:id="rId23"/>
    <p:sldId id="294" r:id="rId24"/>
    <p:sldId id="262" r:id="rId25"/>
    <p:sldId id="302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CCCD"/>
    <a:srgbClr val="F5E7E8"/>
    <a:srgbClr val="6F7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3184" autoAdjust="0"/>
  </p:normalViewPr>
  <p:slideViewPr>
    <p:cSldViewPr>
      <p:cViewPr>
        <p:scale>
          <a:sx n="96" d="100"/>
          <a:sy n="96" d="100"/>
        </p:scale>
        <p:origin x="364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DE537-2213-4BA6-8FE7-32D329785E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652D6-3DA4-4102-9FE0-7C7E672EC9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7AB97-D911-457D-AF4B-252FD1DE80E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38845-9EC1-462D-8199-19273A128B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Onur Cankur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11458-BFA8-4458-944C-5F2E7B4211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6DBEC-6D3E-42AA-83FB-FD06432ED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4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EBEC-116E-41E5-B7FF-E8281C7B7668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Onur Cankur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AA748-3B1E-4294-963F-7A451971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7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9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7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81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7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42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3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9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8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72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AA748-3B1E-4294-963F-7A45197173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76200" y="2190750"/>
            <a:ext cx="9296400" cy="762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266950"/>
            <a:ext cx="8229600" cy="493777"/>
          </a:xfr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60727"/>
            <a:ext cx="8229600" cy="192023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latin typeface="DIN Alternate" panose="020B0500000000000000" pitchFamily="34" charset="77"/>
              </a:defRPr>
            </a:lvl1pPr>
            <a:lvl2pPr marL="457200" indent="0">
              <a:buNone/>
              <a:defRPr/>
            </a:lvl2pPr>
            <a:lvl3pPr marL="914400" indent="0" algn="ctr">
              <a:buNone/>
              <a:defRPr sz="1600" baseline="0"/>
            </a:lvl3pPr>
          </a:lstStyle>
          <a:p>
            <a:pPr lvl="0"/>
            <a:r>
              <a:rPr lang="en-US" dirty="0"/>
              <a:t>First, Last Name, Department of Computer Science</a:t>
            </a:r>
          </a:p>
        </p:txBody>
      </p:sp>
      <p:pic>
        <p:nvPicPr>
          <p:cNvPr id="12" name="Picture 11" descr="UMD_primary_mark_vertic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080128"/>
            <a:ext cx="2209800" cy="10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6DC7F80-B2D0-7B40-B09B-A2E4CE28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A617F7-ABEA-FD44-AEB2-00D1F383E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BF908E-4A1F-B24B-AE61-32EBFEC2A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MD_primary_mark_vertical_white_black_typ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1" y="2114550"/>
            <a:ext cx="3114081" cy="144621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943350"/>
            <a:ext cx="9144000" cy="1200150"/>
          </a:xfrm>
        </p:spPr>
        <p:txBody>
          <a:bodyPr anchor="ctr"/>
          <a:lstStyle>
            <a:lvl1pPr algn="ctr">
              <a:defRPr sz="1300" b="1">
                <a:solidFill>
                  <a:schemeClr val="bg2"/>
                </a:solidFill>
              </a:defRPr>
            </a:lvl1pPr>
          </a:lstStyle>
          <a:p>
            <a:r>
              <a:rPr lang="en-US" sz="1000" dirty="0"/>
              <a:t>CONTACT INFORMATION</a:t>
            </a:r>
          </a:p>
          <a:p>
            <a:r>
              <a:rPr lang="en-US" b="0" dirty="0"/>
              <a:t>First and Last Name</a:t>
            </a:r>
          </a:p>
          <a:p>
            <a:r>
              <a:rPr lang="en-US" b="0" dirty="0"/>
              <a:t>Campus Address / Room Number / College Park, MD 20742</a:t>
            </a:r>
          </a:p>
          <a:p>
            <a:r>
              <a:rPr lang="en-US" b="0" dirty="0"/>
              <a:t>phone: 301.450.XXXX / email: </a:t>
            </a:r>
            <a:r>
              <a:rPr lang="en-US" b="0" dirty="0" err="1"/>
              <a:t>xxxxxxx@umd.edu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3629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1307709-4F06-3242-9E61-C829C5E96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4770041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A90BF9-591D-8A4F-A6EC-B809E8097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C99455-86F5-3E4E-A75C-358826A13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2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800"/>
            </a:lvl1pPr>
            <a:lvl2pPr marL="628650" indent="-171450">
              <a:tabLst/>
              <a:defRPr sz="2400"/>
            </a:lvl2pPr>
            <a:lvl3pPr marL="1095375" indent="-180975">
              <a:tabLst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08A40B4-6188-5642-A98D-42705D1E1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C929B3B-EE50-D649-A3AC-952A779CD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507F22-7C8C-324B-8941-8B9AF31FE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29C4FBC-DE47-422A-A07C-8F29F7EF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29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+mj-lt"/>
              <a:buNone/>
              <a:defRPr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ACAFE43-0D74-AA4A-B06C-31D67804C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C6C4EF-AB2A-BD40-BDC6-03D921C20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A1FC46-84D2-C447-B233-FCD80A7FF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E71E773-E9A4-CE43-964A-D1264D69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2762172-18E1-E248-A75C-EA60FC2EF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348F98-9DEA-CE48-AA18-BCEC0E141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0"/>
            <a:ext cx="38862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4272"/>
            <a:ext cx="3886200" cy="28348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794272"/>
            <a:ext cx="3886200" cy="28348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0" y="1314450"/>
            <a:ext cx="0" cy="30861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CD829A-4A8A-164D-B7BA-41172949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45250C0-B903-814C-98BF-D957C74A12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9D110F-E675-BC42-9CEF-50A27F9BA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9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3B22635-F65E-F743-9E08-B483076BD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F4A26E-9EC7-0E43-8AC8-4C8B943D4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632904-4BAD-5543-B1DF-ADD13CCBD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6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405082-525D-394F-8C17-675CFEBC8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4C4E9B-1468-9A44-A274-2295B9663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8B614F-D8C9-734C-8639-F1C0D90AF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9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4686300"/>
            <a:ext cx="822960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10EA363-A3DA-1D47-A121-127A2A2C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F2187B-8559-AC45-8996-1A6CB7B9D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F9509D-2364-ED42-8792-43F402C7C1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966" y="4746209"/>
            <a:ext cx="2590800" cy="3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8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4771774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8172" y="4767263"/>
            <a:ext cx="4476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78-51C5-4BBD-8D29-A8054A8A69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50" r:id="rId3"/>
    <p:sldLayoutId id="214748367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None/>
        <a:defRPr sz="2800" b="0" i="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Char char="•"/>
        <a:defRPr sz="2400" b="0" i="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Char char="•"/>
        <a:defRPr sz="2000" b="0" i="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Char char="•"/>
        <a:defRPr sz="1600" b="0" i="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68000"/>
        <a:buFont typeface="Arial"/>
        <a:buChar char="•"/>
        <a:defRPr sz="1300" b="0" i="0" kern="1200">
          <a:solidFill>
            <a:schemeClr val="tx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474E-DA29-5D45-A4AD-FA63411F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190750"/>
            <a:ext cx="8801100" cy="317026"/>
          </a:xfrm>
        </p:spPr>
        <p:txBody>
          <a:bodyPr/>
          <a:lstStyle/>
          <a:p>
            <a:r>
              <a:rPr lang="en-US" sz="2100" dirty="0"/>
              <a:t>Comparative Evaluation of Call Graph Generation by Profiling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E19D3-EE2A-584E-A7DC-4192C8DBDE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507776"/>
            <a:ext cx="8229600" cy="2163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Onur Cankur, Abhinav Bhatele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76767-8B00-4528-85DB-323281AB43EE}"/>
              </a:ext>
            </a:extLst>
          </p:cNvPr>
          <p:cNvSpPr txBox="1"/>
          <p:nvPr/>
        </p:nvSpPr>
        <p:spPr>
          <a:xfrm>
            <a:off x="457200" y="2690396"/>
            <a:ext cx="8229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51476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6C02-1271-4CFE-A9A0-900FC673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2: Memory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3DCE1-C774-4F97-8AB9-02368E22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45" y="1123950"/>
            <a:ext cx="3993656" cy="94185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Varying sampling intervals.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Each execution used 64 MPI processes.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19E7A-D2CD-4CCF-86B4-42F1B909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641BBD-F1EB-49A8-B7A2-69DAC963A958}"/>
              </a:ext>
            </a:extLst>
          </p:cNvPr>
          <p:cNvSpPr txBox="1">
            <a:spLocks/>
          </p:cNvSpPr>
          <p:nvPr/>
        </p:nvSpPr>
        <p:spPr>
          <a:xfrm>
            <a:off x="4681356" y="1117070"/>
            <a:ext cx="4005444" cy="1018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8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4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0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16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13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/>
              <a:t>Default instrumentation methods.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0D105-7C4D-7FCF-EB79-4FEAA6DF5BD7}"/>
              </a:ext>
            </a:extLst>
          </p:cNvPr>
          <p:cNvGrpSpPr/>
          <p:nvPr/>
        </p:nvGrpSpPr>
        <p:grpSpPr>
          <a:xfrm>
            <a:off x="4585248" y="2008504"/>
            <a:ext cx="3611222" cy="2544990"/>
            <a:chOff x="4585785" y="2031210"/>
            <a:chExt cx="3611222" cy="25449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AC75114-19F4-0E0C-4331-CAB377161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5000"/>
            <a:stretch/>
          </p:blipFill>
          <p:spPr>
            <a:xfrm>
              <a:off x="4585785" y="2031210"/>
              <a:ext cx="3394016" cy="254499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8AEE27-02A7-4C5C-B1F3-D889FBD6B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214"/>
            <a:stretch/>
          </p:blipFill>
          <p:spPr>
            <a:xfrm>
              <a:off x="4847540" y="2083089"/>
              <a:ext cx="3349467" cy="249311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797418-8D66-5766-1A4F-64D521E10424}"/>
              </a:ext>
            </a:extLst>
          </p:cNvPr>
          <p:cNvGrpSpPr/>
          <p:nvPr/>
        </p:nvGrpSpPr>
        <p:grpSpPr>
          <a:xfrm>
            <a:off x="797010" y="2008504"/>
            <a:ext cx="3394016" cy="2544990"/>
            <a:chOff x="923802" y="2007961"/>
            <a:chExt cx="3394016" cy="254499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E0FF49-9DDF-5406-029F-9FFDE53AF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5000"/>
            <a:stretch/>
          </p:blipFill>
          <p:spPr>
            <a:xfrm>
              <a:off x="923802" y="2007961"/>
              <a:ext cx="3394016" cy="254499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73A363-5154-1E06-E52E-E68E90374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385" t="6521"/>
            <a:stretch/>
          </p:blipFill>
          <p:spPr>
            <a:xfrm>
              <a:off x="1193618" y="2136039"/>
              <a:ext cx="3114512" cy="2416911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CBA72DD-B57F-0D92-3C81-461758C0F11A}"/>
              </a:ext>
            </a:extLst>
          </p:cNvPr>
          <p:cNvSpPr/>
          <p:nvPr/>
        </p:nvSpPr>
        <p:spPr>
          <a:xfrm>
            <a:off x="3124200" y="3088982"/>
            <a:ext cx="958208" cy="320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18452-A1B1-B48A-09A3-A3A25A290269}"/>
              </a:ext>
            </a:extLst>
          </p:cNvPr>
          <p:cNvSpPr/>
          <p:nvPr/>
        </p:nvSpPr>
        <p:spPr>
          <a:xfrm>
            <a:off x="5257800" y="3000187"/>
            <a:ext cx="2819374" cy="256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8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1A24-6885-4E94-A7A6-CC123A06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Information Gathered by Profiling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3B181-E698-49F7-8C0A-2E2D03A82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9D2CE-F56B-4A8C-AC57-C5BF24780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852"/>
          <a:stretch/>
        </p:blipFill>
        <p:spPr>
          <a:xfrm>
            <a:off x="2991125" y="1123951"/>
            <a:ext cx="5718865" cy="35361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48B160-7503-613A-B7C6-092A97695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4806"/>
            <a:ext cx="2590800" cy="3394472"/>
          </a:xfrm>
        </p:spPr>
        <p:txBody>
          <a:bodyPr>
            <a:normAutofit/>
          </a:bodyPr>
          <a:lstStyle/>
          <a:p>
            <a:pPr marL="231775" indent="-231775">
              <a:buFont typeface="Arial"/>
              <a:buChar char="•"/>
            </a:pPr>
            <a:r>
              <a:rPr lang="en-US" sz="2300" dirty="0"/>
              <a:t>CCT: tree of call paths</a:t>
            </a:r>
          </a:p>
          <a:p>
            <a:pPr marL="231775" indent="-231775">
              <a:spcBef>
                <a:spcPts val="1200"/>
              </a:spcBef>
              <a:buFont typeface="Arial"/>
              <a:buChar char="•"/>
            </a:pPr>
            <a:r>
              <a:rPr lang="en-US" sz="2300" dirty="0"/>
              <a:t>Call path: sequence of function invocations</a:t>
            </a:r>
          </a:p>
          <a:p>
            <a:pPr marL="231775" indent="-231775">
              <a:spcBef>
                <a:spcPts val="1200"/>
              </a:spcBef>
              <a:buFont typeface="Arial"/>
              <a:buChar char="•"/>
            </a:pPr>
            <a:r>
              <a:rPr lang="en-US" sz="2300" dirty="0"/>
              <a:t>Refer as “Call Graph”</a:t>
            </a:r>
          </a:p>
        </p:txBody>
      </p:sp>
    </p:spTree>
    <p:extLst>
      <p:ext uri="{BB962C8B-B14F-4D97-AF65-F5344CB8AC3E}">
        <p14:creationId xmlns:p14="http://schemas.microsoft.com/office/powerpoint/2010/main" val="12394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CFF9-C2C4-4F07-B987-D6CAC824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35744"/>
            <a:ext cx="8382000" cy="857250"/>
          </a:xfrm>
        </p:spPr>
        <p:txBody>
          <a:bodyPr>
            <a:noAutofit/>
          </a:bodyPr>
          <a:lstStyle/>
          <a:p>
            <a:r>
              <a:rPr lang="en-US" sz="3200" dirty="0"/>
              <a:t>Comparison 3: Size of Call Graph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A31E-8C6B-4A15-8553-3476FAC1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52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Profiling tools generate significant amount of call graph data.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Use default settings and collect per-process data.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Compare which tool generates more data.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Generating more data might not be a downside.</a:t>
            </a:r>
          </a:p>
          <a:p>
            <a:pPr marL="914400" lvl="1" indent="-45720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Further analysis on the call graph data is needed.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C7DF6-7215-415B-A2B8-490A32C58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6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6C02-1271-4CFE-A9A0-900FC673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3: Generated Data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3DCE1-C774-4F97-8AB9-02368E22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4114800" cy="1087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/>
              <a:t>Varying sampling intervals.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/>
              <a:t>Each execution used 64 MPI processes.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19E7A-D2CD-4CCF-86B4-42F1B909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FAE043-CA61-4536-9D8E-2F66A7B26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13" r="65833"/>
          <a:stretch/>
        </p:blipFill>
        <p:spPr>
          <a:xfrm>
            <a:off x="851344" y="2102761"/>
            <a:ext cx="3720655" cy="252243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FFC438-5300-4E6D-A008-88FACDB6A697}"/>
              </a:ext>
            </a:extLst>
          </p:cNvPr>
          <p:cNvSpPr txBox="1">
            <a:spLocks/>
          </p:cNvSpPr>
          <p:nvPr/>
        </p:nvSpPr>
        <p:spPr>
          <a:xfrm>
            <a:off x="4681356" y="1117070"/>
            <a:ext cx="4005444" cy="997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8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4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0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16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13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/>
              <a:t>Default instrumentation methods.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1041EB-6307-F813-3BCC-3D7AFB1452AE}"/>
              </a:ext>
            </a:extLst>
          </p:cNvPr>
          <p:cNvGrpSpPr/>
          <p:nvPr/>
        </p:nvGrpSpPr>
        <p:grpSpPr>
          <a:xfrm>
            <a:off x="4795827" y="2081735"/>
            <a:ext cx="3720655" cy="2564490"/>
            <a:chOff x="4823750" y="2060709"/>
            <a:chExt cx="3720655" cy="25644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6321EF-8060-3BD4-BD05-9A6E785B3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713" r="65833"/>
            <a:stretch/>
          </p:blipFill>
          <p:spPr>
            <a:xfrm>
              <a:off x="4823750" y="2060709"/>
              <a:ext cx="3720655" cy="252243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AFA2D6-CE25-47BA-B701-2E47BE703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00" r="65833"/>
            <a:stretch/>
          </p:blipFill>
          <p:spPr>
            <a:xfrm>
              <a:off x="5067604" y="2114550"/>
              <a:ext cx="3429000" cy="2510649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6EB92C7-CEAE-1FE1-FA69-7155CD69F147}"/>
              </a:ext>
            </a:extLst>
          </p:cNvPr>
          <p:cNvSpPr/>
          <p:nvPr/>
        </p:nvSpPr>
        <p:spPr>
          <a:xfrm>
            <a:off x="1524000" y="3105150"/>
            <a:ext cx="2971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E4A484-96CC-3E33-0D30-345A8DFF17DD}"/>
              </a:ext>
            </a:extLst>
          </p:cNvPr>
          <p:cNvSpPr/>
          <p:nvPr/>
        </p:nvSpPr>
        <p:spPr>
          <a:xfrm>
            <a:off x="5486400" y="2952750"/>
            <a:ext cx="2895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09ED8A-B79A-66D9-6A40-C4E4EC08611A}"/>
              </a:ext>
            </a:extLst>
          </p:cNvPr>
          <p:cNvSpPr/>
          <p:nvPr/>
        </p:nvSpPr>
        <p:spPr>
          <a:xfrm>
            <a:off x="2133600" y="3867150"/>
            <a:ext cx="2362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CE696-9264-E6AF-D54E-97917A3C0129}"/>
              </a:ext>
            </a:extLst>
          </p:cNvPr>
          <p:cNvSpPr/>
          <p:nvPr/>
        </p:nvSpPr>
        <p:spPr>
          <a:xfrm>
            <a:off x="5443059" y="3864665"/>
            <a:ext cx="2982281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10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6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6C02-1271-4CFE-A9A0-900FC673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3: Generated Data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3DCE1-C774-4F97-8AB9-02368E22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997"/>
            <a:ext cx="8229600" cy="8387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/>
              <a:t>Default sampling intervals.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/>
              <a:t>20, 5, 10, 30 </a:t>
            </a:r>
            <a:r>
              <a:rPr lang="en-US" sz="1700" dirty="0" err="1"/>
              <a:t>ms</a:t>
            </a:r>
            <a:r>
              <a:rPr lang="en-US" sz="1700" dirty="0"/>
              <a:t> for Caliper, HPCToolkit, Score-P, and TAU, respectively.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19E7A-D2CD-4CCF-86B4-42F1B909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208092-F7BC-3EF3-F1CB-DA8CC0AD6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830" y="1842217"/>
            <a:ext cx="4184684" cy="28293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ABAF47A-C5D5-132D-D485-981684E20C0C}"/>
              </a:ext>
            </a:extLst>
          </p:cNvPr>
          <p:cNvSpPr/>
          <p:nvPr/>
        </p:nvSpPr>
        <p:spPr>
          <a:xfrm>
            <a:off x="3048000" y="2876550"/>
            <a:ext cx="3276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0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49F7-27E8-4D12-9779-17937A5D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Post-mortem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54FA-F1AA-4514-A517-33B11741F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6063"/>
            <a:ext cx="3459710" cy="22097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Hatchet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Programmatically analyze call graph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28FBE-EFED-4ED8-9A0C-68D5E28CF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703CF-6E6C-499E-ABFC-EE95513AB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52550"/>
            <a:ext cx="4724400" cy="255488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158DDA-7179-3C07-00DF-A60CBACA801E}"/>
              </a:ext>
            </a:extLst>
          </p:cNvPr>
          <p:cNvSpPr txBox="1">
            <a:spLocks/>
          </p:cNvSpPr>
          <p:nvPr/>
        </p:nvSpPr>
        <p:spPr>
          <a:xfrm>
            <a:off x="517478" y="3946814"/>
            <a:ext cx="8077200" cy="68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8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4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0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16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13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Graphframe     =      graph      +      </a:t>
            </a:r>
            <a:r>
              <a:rPr lang="en-US" dirty="0" err="1"/>
              <a:t>dataframe</a:t>
            </a:r>
            <a:r>
              <a:rPr lang="en-US" dirty="0"/>
              <a:t>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0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CFF9-C2C4-4F07-B987-D6CAC824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5924"/>
            <a:ext cx="8229600" cy="613171"/>
          </a:xfrm>
        </p:spPr>
        <p:txBody>
          <a:bodyPr>
            <a:noAutofit/>
          </a:bodyPr>
          <a:lstStyle/>
          <a:p>
            <a:r>
              <a:rPr lang="en-US" sz="2800" dirty="0"/>
              <a:t>Comparison 4: Correctness of Call Graph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A31E-8C6B-4A15-8553-3476FAC1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52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Assumption: If the data generated by multiple tools is nearly identical, it should be close to the ground truth.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Default settings are used for each tool.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C7DF6-7215-415B-A2B8-490A32C58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0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CFF9-C2C4-4F07-B987-D6CAC824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5924"/>
            <a:ext cx="8229600" cy="613171"/>
          </a:xfrm>
        </p:spPr>
        <p:txBody>
          <a:bodyPr>
            <a:noAutofit/>
          </a:bodyPr>
          <a:lstStyle/>
          <a:p>
            <a:r>
              <a:rPr lang="en-US" sz="2800" dirty="0"/>
              <a:t>Comparison 4: Correctness of Call Graph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C7DF6-7215-415B-A2B8-490A32C58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2B6BFF98-D35F-35E1-CC7A-FDE27AF9DE5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57200" y="1098550"/>
            <a:ext cx="82772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1540A0-ADE2-EC3C-BFF4-28FE1958B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130300"/>
            <a:ext cx="2673350" cy="422275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FB3F17-2BBB-3893-4800-C87344D7F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1130300"/>
            <a:ext cx="5572125" cy="422275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D376A416-D328-D1B4-1039-DB8BA975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554163"/>
            <a:ext cx="2673350" cy="747713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60E9C48-AAED-4C40-A405-8E88E3FF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1552575"/>
            <a:ext cx="5572125" cy="747713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ED6B520F-D9AC-36A5-B3F2-9E25C6BED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300288"/>
            <a:ext cx="2673350" cy="747713"/>
          </a:xfrm>
          <a:prstGeom prst="rect">
            <a:avLst/>
          </a:prstGeom>
          <a:solidFill>
            <a:srgbClr val="F5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EDB318C7-B221-E689-EEC4-15A0CDD20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2300288"/>
            <a:ext cx="5572125" cy="749300"/>
          </a:xfrm>
          <a:prstGeom prst="rect">
            <a:avLst/>
          </a:prstGeom>
          <a:solidFill>
            <a:srgbClr val="F5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BD0BA0C1-571F-003E-C333-3345C9FF4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3048000"/>
            <a:ext cx="2673350" cy="423863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36DA544A-D9B1-1CDB-D9A8-5B616D3D2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3049588"/>
            <a:ext cx="5572125" cy="849313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27D2554-9994-3389-C3C9-6E3892FB8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3471863"/>
            <a:ext cx="2673350" cy="427038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D204EF94-0A1D-49ED-316C-340869DFB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3898900"/>
            <a:ext cx="2673350" cy="749300"/>
          </a:xfrm>
          <a:prstGeom prst="rect">
            <a:avLst/>
          </a:prstGeom>
          <a:solidFill>
            <a:srgbClr val="F5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FAD135C0-D093-2D36-7037-A9F20D9C7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3898900"/>
            <a:ext cx="5572125" cy="749300"/>
          </a:xfrm>
          <a:prstGeom prst="rect">
            <a:avLst/>
          </a:prstGeom>
          <a:solidFill>
            <a:srgbClr val="F5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84444EC6-8972-AC9D-7D30-E11F00458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6900" y="1123950"/>
            <a:ext cx="0" cy="3529013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5044865B-6594-BB81-C965-36ECDA01B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552575"/>
            <a:ext cx="8258175" cy="0"/>
          </a:xfrm>
          <a:prstGeom prst="line">
            <a:avLst/>
          </a:prstGeom>
          <a:noFill/>
          <a:ln w="381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BEE694E6-251A-1A89-7D6C-F69328C7A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300288"/>
            <a:ext cx="8258175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F58756E5-AFC8-E6EE-EC56-506D57C4E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048000"/>
            <a:ext cx="8258175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8EDB4D4B-87FF-E12F-E835-8CBA9D728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471863"/>
            <a:ext cx="2686050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C50CE8EC-EA2F-EE10-DDE2-E2309462C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898900"/>
            <a:ext cx="8258175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1F80E85C-967A-F3B5-3784-CAE5EDA99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550" y="1123950"/>
            <a:ext cx="0" cy="3529013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5180AFAE-887F-2E14-3DB2-5BDDD21DD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9025" y="1123950"/>
            <a:ext cx="0" cy="3529013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E91C7046-BB86-2320-BC6A-2D0BF27E4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30300"/>
            <a:ext cx="8258175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F85F341C-4774-4581-2F34-7E4B7FF86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648200"/>
            <a:ext cx="8258175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A091DA18-462D-EFBD-8FD7-60181C41E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189038"/>
            <a:ext cx="256381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Comparison Metrics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111A208C-2373-B1F3-ED9F-937F40DF6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1189038"/>
            <a:ext cx="12652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Rationale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983D39B5-85E8-F89C-279A-D37B42F74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617663"/>
            <a:ext cx="20002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Top five slowest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27C4E13C-E3CF-3FAC-F54C-C319454C5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922463"/>
            <a:ext cx="12858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call graph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857C3F3C-1A51-0143-E7EB-C6505209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1922463"/>
            <a:ext cx="8048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nodes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99FE022E-7099-2E3D-4C80-330686B19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1617663"/>
            <a:ext cx="48482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Do tools identify the same slowest nodes?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77D2E203-FB63-3B7F-4459-CD762C6E8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2365375"/>
            <a:ext cx="19843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Call path of the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EDFE708A-8D54-8625-CE7F-D946DFD8D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2670175"/>
            <a:ext cx="1803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slowest nodes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CEAE71D8-1256-703C-140E-448006D32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365375"/>
            <a:ext cx="46624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Can tools provide the correct program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3C961387-747B-9911-8B0C-542253824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670175"/>
            <a:ext cx="13017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structure?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44DE3578-3451-72DB-F7A7-0A58AC187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3113088"/>
            <a:ext cx="6207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File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36554661-E669-4B0D-A82A-EFB817551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3113088"/>
            <a:ext cx="53957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Can tools provide correct information about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 the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941C2316-E9A0-85BF-D15A-F1EA3AD9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3417888"/>
            <a:ext cx="171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source code?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0">
            <a:extLst>
              <a:ext uri="{FF2B5EF4-FFF2-40B4-BE49-F238E27FC236}">
                <a16:creationId xmlns:a16="http://schemas.microsoft.com/office/drawing/2014/main" id="{07652BDA-2A68-D5A6-5AF1-F0BE63D45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3536950"/>
            <a:ext cx="15255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Line number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1">
            <a:extLst>
              <a:ext uri="{FF2B5EF4-FFF2-40B4-BE49-F238E27FC236}">
                <a16:creationId xmlns:a16="http://schemas.microsoft.com/office/drawing/2014/main" id="{12A78689-FADC-B5AD-6898-47867FB05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3963988"/>
            <a:ext cx="13319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Hot nodes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7E9ECAD6-7546-A290-5763-1D880BE41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3963988"/>
            <a:ext cx="4410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Do tools identify the same most time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C08D5571-8D6F-AE6D-173A-181E11D2E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5" y="3963988"/>
            <a:ext cx="2047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5C5A0E5E-93F4-C750-E4BB-76895C2ED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4268788"/>
            <a:ext cx="26146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consuming call path?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6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1DC7-F2AF-8C65-7CC8-1F7517C2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4: Call Path 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741C3-9C0B-0E50-2313-A70EB5BFD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7BD244D-648D-FD8A-7751-3D6C106338CC}"/>
              </a:ext>
            </a:extLst>
          </p:cNvPr>
          <p:cNvSpPr txBox="1">
            <a:spLocks/>
          </p:cNvSpPr>
          <p:nvPr/>
        </p:nvSpPr>
        <p:spPr>
          <a:xfrm>
            <a:off x="451721" y="1123950"/>
            <a:ext cx="2545193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8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4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0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16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13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800" dirty="0"/>
              <a:t>Call path of the second slowest node obtained by different tools for LULESH.</a:t>
            </a:r>
          </a:p>
          <a:p>
            <a:pPr marL="171450" indent="-1714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The leaf nodes are the second slowest nodes.</a:t>
            </a:r>
          </a:p>
          <a:p>
            <a:pPr marL="171450" indent="-1714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But the tools agree on the slowest node.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8FBB50-6059-58B5-9851-A41D38DA89A5}"/>
              </a:ext>
            </a:extLst>
          </p:cNvPr>
          <p:cNvGrpSpPr/>
          <p:nvPr/>
        </p:nvGrpSpPr>
        <p:grpSpPr>
          <a:xfrm>
            <a:off x="3041422" y="1097280"/>
            <a:ext cx="5645378" cy="3580694"/>
            <a:chOff x="3041422" y="1124656"/>
            <a:chExt cx="5645378" cy="3580694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2F83584-9672-95C3-27BB-AC3F4F2CC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41422" y="1141584"/>
              <a:ext cx="1720908" cy="328606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8044550-F3BD-837A-2974-FEEC6D457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98822" y="1141584"/>
              <a:ext cx="1452927" cy="122845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38B7B08-6BD2-2585-1599-93E39A998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77102" y="1141584"/>
              <a:ext cx="1909698" cy="2727462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B3AA37B-C7A8-A3F3-7682-4A45D517F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73469" y="2970384"/>
              <a:ext cx="1825553" cy="1143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7350A5-AEB5-2270-4AC4-961980105914}"/>
                </a:ext>
              </a:extLst>
            </p:cNvPr>
            <p:cNvSpPr txBox="1"/>
            <p:nvPr/>
          </p:nvSpPr>
          <p:spPr>
            <a:xfrm>
              <a:off x="3041422" y="4427644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(a) </a:t>
              </a:r>
              <a:r>
                <a:rPr lang="en-US" sz="1200" dirty="0" err="1"/>
                <a:t>HPCTookit</a:t>
              </a:r>
              <a:endParaRPr 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8F1149-E0FA-E5A6-C70A-32CA093322AE}"/>
                </a:ext>
              </a:extLst>
            </p:cNvPr>
            <p:cNvSpPr txBox="1"/>
            <p:nvPr/>
          </p:nvSpPr>
          <p:spPr>
            <a:xfrm>
              <a:off x="5098822" y="2360784"/>
              <a:ext cx="1452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(b) Score-P (sampling)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E1B80D-0E97-5CEC-C44D-204D48656D2A}"/>
                </a:ext>
              </a:extLst>
            </p:cNvPr>
            <p:cNvSpPr txBox="1"/>
            <p:nvPr/>
          </p:nvSpPr>
          <p:spPr>
            <a:xfrm>
              <a:off x="4875349" y="4120838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(c) Score-P (instrumentation)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CD4DC2-3EB0-2C25-166C-68682F6127C6}"/>
                </a:ext>
              </a:extLst>
            </p:cNvPr>
            <p:cNvSpPr txBox="1"/>
            <p:nvPr/>
          </p:nvSpPr>
          <p:spPr>
            <a:xfrm>
              <a:off x="6843777" y="3921485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(d) TAU (instrumentation)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C9B4B17-F099-AEE0-9EB1-043EAA3B25D5}"/>
                </a:ext>
              </a:extLst>
            </p:cNvPr>
            <p:cNvSpPr/>
            <p:nvPr/>
          </p:nvSpPr>
          <p:spPr>
            <a:xfrm>
              <a:off x="3041422" y="1124657"/>
              <a:ext cx="1773359" cy="358069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C41E25-9BF4-209E-795D-6AB7A365E590}"/>
                </a:ext>
              </a:extLst>
            </p:cNvPr>
            <p:cNvSpPr/>
            <p:nvPr/>
          </p:nvSpPr>
          <p:spPr>
            <a:xfrm>
              <a:off x="4873469" y="1125848"/>
              <a:ext cx="1823261" cy="16966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76AD89-CB02-8BF8-ACFB-90C931813F79}"/>
                </a:ext>
              </a:extLst>
            </p:cNvPr>
            <p:cNvSpPr/>
            <p:nvPr/>
          </p:nvSpPr>
          <p:spPr>
            <a:xfrm>
              <a:off x="4873469" y="2880931"/>
              <a:ext cx="1823261" cy="182371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E31087-E7DE-10B6-ED69-F718A76A6342}"/>
                </a:ext>
              </a:extLst>
            </p:cNvPr>
            <p:cNvSpPr/>
            <p:nvPr/>
          </p:nvSpPr>
          <p:spPr>
            <a:xfrm>
              <a:off x="6755418" y="1125848"/>
              <a:ext cx="1921517" cy="357879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2146A192-55A9-87E7-5915-42C2725DA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41422" y="1141583"/>
              <a:ext cx="1720908" cy="328606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57E6FEC-E784-C3E6-131D-38AC8D0F2AB5}"/>
                </a:ext>
              </a:extLst>
            </p:cNvPr>
            <p:cNvSpPr/>
            <p:nvPr/>
          </p:nvSpPr>
          <p:spPr>
            <a:xfrm>
              <a:off x="3041422" y="1124656"/>
              <a:ext cx="1773359" cy="358069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E1FD444-95ED-70AE-117F-C374A4791B4B}"/>
                </a:ext>
              </a:extLst>
            </p:cNvPr>
            <p:cNvSpPr/>
            <p:nvPr/>
          </p:nvSpPr>
          <p:spPr>
            <a:xfrm>
              <a:off x="4873469" y="1125847"/>
              <a:ext cx="1823261" cy="16966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98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D9577-4981-54C6-F179-434F6DB53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E137795F-3370-D2D4-9B49-9B6C9635D95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0663" y="0"/>
            <a:ext cx="87026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Content Placeholder 122">
            <a:extLst>
              <a:ext uri="{FF2B5EF4-FFF2-40B4-BE49-F238E27FC236}">
                <a16:creationId xmlns:a16="http://schemas.microsoft.com/office/drawing/2014/main" id="{EB0321B0-AB30-98D5-7117-1B1AAF2D6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" name="AutoShape 118">
            <a:extLst>
              <a:ext uri="{FF2B5EF4-FFF2-40B4-BE49-F238E27FC236}">
                <a16:creationId xmlns:a16="http://schemas.microsoft.com/office/drawing/2014/main" id="{3DF601E7-4E76-6260-330C-68DBCE44652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-19050"/>
            <a:ext cx="91440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20">
            <a:extLst>
              <a:ext uri="{FF2B5EF4-FFF2-40B4-BE49-F238E27FC236}">
                <a16:creationId xmlns:a16="http://schemas.microsoft.com/office/drawing/2014/main" id="{6281DD93-E813-F8EE-CBC4-721EA19D1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609600" cy="587375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Top 5</a:t>
            </a:r>
          </a:p>
        </p:txBody>
      </p:sp>
      <p:sp>
        <p:nvSpPr>
          <p:cNvPr id="128" name="Rectangle 121">
            <a:extLst>
              <a:ext uri="{FF2B5EF4-FFF2-40B4-BE49-F238E27FC236}">
                <a16:creationId xmlns:a16="http://schemas.microsoft.com/office/drawing/2014/main" id="{48A1E482-161A-BAB3-1CDA-16849014D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-3175"/>
            <a:ext cx="1987550" cy="587375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22">
            <a:extLst>
              <a:ext uri="{FF2B5EF4-FFF2-40B4-BE49-F238E27FC236}">
                <a16:creationId xmlns:a16="http://schemas.microsoft.com/office/drawing/2014/main" id="{F0C75379-DBF7-69A3-62F3-96EF43ED4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0" y="-3175"/>
            <a:ext cx="2205038" cy="587375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ectangle 123">
            <a:extLst>
              <a:ext uri="{FF2B5EF4-FFF2-40B4-BE49-F238E27FC236}">
                <a16:creationId xmlns:a16="http://schemas.microsoft.com/office/drawing/2014/main" id="{A3CA9388-0D34-28B0-572D-8A36E1FDC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-3175"/>
            <a:ext cx="1970088" cy="587375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124">
            <a:extLst>
              <a:ext uri="{FF2B5EF4-FFF2-40B4-BE49-F238E27FC236}">
                <a16:creationId xmlns:a16="http://schemas.microsoft.com/office/drawing/2014/main" id="{CF06C4C0-7E5C-43FF-7D2B-FAAAF1C8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-3175"/>
            <a:ext cx="2359025" cy="587375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125">
            <a:extLst>
              <a:ext uri="{FF2B5EF4-FFF2-40B4-BE49-F238E27FC236}">
                <a16:creationId xmlns:a16="http://schemas.microsoft.com/office/drawing/2014/main" id="{4EF5C46D-3DE2-D38B-7FDF-E802DD10E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"/>
            <a:ext cx="609600" cy="87947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126">
            <a:extLst>
              <a:ext uri="{FF2B5EF4-FFF2-40B4-BE49-F238E27FC236}">
                <a16:creationId xmlns:a16="http://schemas.microsoft.com/office/drawing/2014/main" id="{C2A7291B-8334-B4AA-76FA-6092DB1EC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84200"/>
            <a:ext cx="1987550" cy="87947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Rectangle 127">
            <a:extLst>
              <a:ext uri="{FF2B5EF4-FFF2-40B4-BE49-F238E27FC236}">
                <a16:creationId xmlns:a16="http://schemas.microsoft.com/office/drawing/2014/main" id="{783AAB65-6A70-4D6F-58AD-C48D3320A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0" y="584200"/>
            <a:ext cx="2205038" cy="87947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128">
            <a:extLst>
              <a:ext uri="{FF2B5EF4-FFF2-40B4-BE49-F238E27FC236}">
                <a16:creationId xmlns:a16="http://schemas.microsoft.com/office/drawing/2014/main" id="{12DADA2C-4430-CE49-A557-CCAAEB87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584200"/>
            <a:ext cx="1970088" cy="87947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129">
            <a:extLst>
              <a:ext uri="{FF2B5EF4-FFF2-40B4-BE49-F238E27FC236}">
                <a16:creationId xmlns:a16="http://schemas.microsoft.com/office/drawing/2014/main" id="{FB7BB65C-559A-1637-BBA5-18CAB84A7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584200"/>
            <a:ext cx="2359025" cy="87947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130">
            <a:extLst>
              <a:ext uri="{FF2B5EF4-FFF2-40B4-BE49-F238E27FC236}">
                <a16:creationId xmlns:a16="http://schemas.microsoft.com/office/drawing/2014/main" id="{55763F54-AE40-A167-AEE8-46100B8E0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3675"/>
            <a:ext cx="609600" cy="881063"/>
          </a:xfrm>
          <a:prstGeom prst="rect">
            <a:avLst/>
          </a:prstGeom>
          <a:solidFill>
            <a:srgbClr val="F4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131">
            <a:extLst>
              <a:ext uri="{FF2B5EF4-FFF2-40B4-BE49-F238E27FC236}">
                <a16:creationId xmlns:a16="http://schemas.microsoft.com/office/drawing/2014/main" id="{55A4D9D8-9B14-2697-14BF-E78489193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63675"/>
            <a:ext cx="1987550" cy="881063"/>
          </a:xfrm>
          <a:prstGeom prst="rect">
            <a:avLst/>
          </a:prstGeom>
          <a:solidFill>
            <a:srgbClr val="F4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32">
            <a:extLst>
              <a:ext uri="{FF2B5EF4-FFF2-40B4-BE49-F238E27FC236}">
                <a16:creationId xmlns:a16="http://schemas.microsoft.com/office/drawing/2014/main" id="{64C1E645-582A-29DE-61C8-3A621D444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0" y="1463675"/>
            <a:ext cx="2205038" cy="881063"/>
          </a:xfrm>
          <a:prstGeom prst="rect">
            <a:avLst/>
          </a:prstGeom>
          <a:solidFill>
            <a:srgbClr val="F4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133">
            <a:extLst>
              <a:ext uri="{FF2B5EF4-FFF2-40B4-BE49-F238E27FC236}">
                <a16:creationId xmlns:a16="http://schemas.microsoft.com/office/drawing/2014/main" id="{9E603896-6A5F-F04B-5581-AE7062176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1463675"/>
            <a:ext cx="1970088" cy="881063"/>
          </a:xfrm>
          <a:prstGeom prst="rect">
            <a:avLst/>
          </a:prstGeom>
          <a:solidFill>
            <a:srgbClr val="F4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134">
            <a:extLst>
              <a:ext uri="{FF2B5EF4-FFF2-40B4-BE49-F238E27FC236}">
                <a16:creationId xmlns:a16="http://schemas.microsoft.com/office/drawing/2014/main" id="{606E1E7E-A7C6-B4EB-C652-A4C30F4B7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1463675"/>
            <a:ext cx="2359025" cy="881063"/>
          </a:xfrm>
          <a:prstGeom prst="rect">
            <a:avLst/>
          </a:prstGeom>
          <a:solidFill>
            <a:srgbClr val="F4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135">
            <a:extLst>
              <a:ext uri="{FF2B5EF4-FFF2-40B4-BE49-F238E27FC236}">
                <a16:creationId xmlns:a16="http://schemas.microsoft.com/office/drawing/2014/main" id="{302F4250-BA92-7585-F54E-38F531F67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4738"/>
            <a:ext cx="609600" cy="87947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136">
            <a:extLst>
              <a:ext uri="{FF2B5EF4-FFF2-40B4-BE49-F238E27FC236}">
                <a16:creationId xmlns:a16="http://schemas.microsoft.com/office/drawing/2014/main" id="{CDAFB1D8-EB18-1A56-6622-C0418DF97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44738"/>
            <a:ext cx="1987550" cy="87947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137">
            <a:extLst>
              <a:ext uri="{FF2B5EF4-FFF2-40B4-BE49-F238E27FC236}">
                <a16:creationId xmlns:a16="http://schemas.microsoft.com/office/drawing/2014/main" id="{DA691B41-7898-0341-836A-10FBFB209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0" y="2344738"/>
            <a:ext cx="2205038" cy="87947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Rectangle 138">
            <a:extLst>
              <a:ext uri="{FF2B5EF4-FFF2-40B4-BE49-F238E27FC236}">
                <a16:creationId xmlns:a16="http://schemas.microsoft.com/office/drawing/2014/main" id="{71C33B60-5E95-F815-FF40-75184D67D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2344738"/>
            <a:ext cx="1970088" cy="87947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39">
            <a:extLst>
              <a:ext uri="{FF2B5EF4-FFF2-40B4-BE49-F238E27FC236}">
                <a16:creationId xmlns:a16="http://schemas.microsoft.com/office/drawing/2014/main" id="{C4C5E54B-1846-64E1-3EA6-577045150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2344738"/>
            <a:ext cx="2359025" cy="87947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140">
            <a:extLst>
              <a:ext uri="{FF2B5EF4-FFF2-40B4-BE49-F238E27FC236}">
                <a16:creationId xmlns:a16="http://schemas.microsoft.com/office/drawing/2014/main" id="{136C97B7-8C75-3557-0D41-898ED03F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4213"/>
            <a:ext cx="609600" cy="879475"/>
          </a:xfrm>
          <a:prstGeom prst="rect">
            <a:avLst/>
          </a:prstGeom>
          <a:solidFill>
            <a:srgbClr val="F4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41">
            <a:extLst>
              <a:ext uri="{FF2B5EF4-FFF2-40B4-BE49-F238E27FC236}">
                <a16:creationId xmlns:a16="http://schemas.microsoft.com/office/drawing/2014/main" id="{087B0049-FA07-3782-96CC-95F58C00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24213"/>
            <a:ext cx="1987550" cy="879475"/>
          </a:xfrm>
          <a:prstGeom prst="rect">
            <a:avLst/>
          </a:prstGeom>
          <a:solidFill>
            <a:srgbClr val="F4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142">
            <a:extLst>
              <a:ext uri="{FF2B5EF4-FFF2-40B4-BE49-F238E27FC236}">
                <a16:creationId xmlns:a16="http://schemas.microsoft.com/office/drawing/2014/main" id="{13BD5841-97B8-0172-BCCC-FD011DF25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0" y="3224213"/>
            <a:ext cx="2205038" cy="879475"/>
          </a:xfrm>
          <a:prstGeom prst="rect">
            <a:avLst/>
          </a:prstGeom>
          <a:solidFill>
            <a:srgbClr val="F4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143">
            <a:extLst>
              <a:ext uri="{FF2B5EF4-FFF2-40B4-BE49-F238E27FC236}">
                <a16:creationId xmlns:a16="http://schemas.microsoft.com/office/drawing/2014/main" id="{EDB47050-3926-56C6-E886-2EF44628F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3224213"/>
            <a:ext cx="1970088" cy="879475"/>
          </a:xfrm>
          <a:prstGeom prst="rect">
            <a:avLst/>
          </a:prstGeom>
          <a:solidFill>
            <a:srgbClr val="F4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ectangle 144">
            <a:extLst>
              <a:ext uri="{FF2B5EF4-FFF2-40B4-BE49-F238E27FC236}">
                <a16:creationId xmlns:a16="http://schemas.microsoft.com/office/drawing/2014/main" id="{13CB1056-4C08-CAFD-3BC7-A839A2873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3224213"/>
            <a:ext cx="2359025" cy="879475"/>
          </a:xfrm>
          <a:prstGeom prst="rect">
            <a:avLst/>
          </a:prstGeom>
          <a:solidFill>
            <a:srgbClr val="F4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145">
            <a:extLst>
              <a:ext uri="{FF2B5EF4-FFF2-40B4-BE49-F238E27FC236}">
                <a16:creationId xmlns:a16="http://schemas.microsoft.com/office/drawing/2014/main" id="{8074ADE0-E92F-B3BE-0B9D-10E78C13B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688"/>
            <a:ext cx="609600" cy="61912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146">
            <a:extLst>
              <a:ext uri="{FF2B5EF4-FFF2-40B4-BE49-F238E27FC236}">
                <a16:creationId xmlns:a16="http://schemas.microsoft.com/office/drawing/2014/main" id="{34DC70E6-D2AD-ED44-B00A-99A190A03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103688"/>
            <a:ext cx="1987550" cy="61912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Rectangle 147">
            <a:extLst>
              <a:ext uri="{FF2B5EF4-FFF2-40B4-BE49-F238E27FC236}">
                <a16:creationId xmlns:a16="http://schemas.microsoft.com/office/drawing/2014/main" id="{8C94F6F8-FC70-D325-BB47-0213C547E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150" y="4103688"/>
            <a:ext cx="2205038" cy="61912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Rectangle 148">
            <a:extLst>
              <a:ext uri="{FF2B5EF4-FFF2-40B4-BE49-F238E27FC236}">
                <a16:creationId xmlns:a16="http://schemas.microsoft.com/office/drawing/2014/main" id="{AB7DBCCB-B387-ADCD-7B6E-AE504433A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4103688"/>
            <a:ext cx="1970088" cy="61912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Rectangle 149">
            <a:extLst>
              <a:ext uri="{FF2B5EF4-FFF2-40B4-BE49-F238E27FC236}">
                <a16:creationId xmlns:a16="http://schemas.microsoft.com/office/drawing/2014/main" id="{367CD6D7-8684-AB89-1215-9ACF5B1A0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4103688"/>
            <a:ext cx="2359025" cy="619125"/>
          </a:xfrm>
          <a:prstGeom prst="rect">
            <a:avLst/>
          </a:prstGeom>
          <a:solidFill>
            <a:srgbClr val="C7C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150">
            <a:extLst>
              <a:ext uri="{FF2B5EF4-FFF2-40B4-BE49-F238E27FC236}">
                <a16:creationId xmlns:a16="http://schemas.microsoft.com/office/drawing/2014/main" id="{59B1927C-4B13-3B22-C0A5-71B1A8104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-15875"/>
            <a:ext cx="0" cy="4751388"/>
          </a:xfrm>
          <a:prstGeom prst="line">
            <a:avLst/>
          </a:prstGeom>
          <a:noFill/>
          <a:ln w="12700" cap="flat">
            <a:solidFill>
              <a:srgbClr val="2A2F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151">
            <a:extLst>
              <a:ext uri="{FF2B5EF4-FFF2-40B4-BE49-F238E27FC236}">
                <a16:creationId xmlns:a16="http://schemas.microsoft.com/office/drawing/2014/main" id="{4FBF5096-2037-5036-8EA7-4E38EFF0D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84200"/>
            <a:ext cx="9131300" cy="0"/>
          </a:xfrm>
          <a:prstGeom prst="line">
            <a:avLst/>
          </a:prstGeom>
          <a:noFill/>
          <a:ln w="25400" cap="flat">
            <a:solidFill>
              <a:srgbClr val="2A2F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152">
            <a:extLst>
              <a:ext uri="{FF2B5EF4-FFF2-40B4-BE49-F238E27FC236}">
                <a16:creationId xmlns:a16="http://schemas.microsoft.com/office/drawing/2014/main" id="{DEAAC3AD-2D07-0C7C-B99D-72F372AA8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-3175"/>
            <a:ext cx="9131300" cy="0"/>
          </a:xfrm>
          <a:prstGeom prst="line">
            <a:avLst/>
          </a:prstGeom>
          <a:noFill/>
          <a:ln w="25400" cap="flat">
            <a:solidFill>
              <a:srgbClr val="2A2F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153">
            <a:extLst>
              <a:ext uri="{FF2B5EF4-FFF2-40B4-BE49-F238E27FC236}">
                <a16:creationId xmlns:a16="http://schemas.microsoft.com/office/drawing/2014/main" id="{4202AE9A-D7F1-76A7-4E3B-9CAD2595E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722813"/>
            <a:ext cx="9131300" cy="0"/>
          </a:xfrm>
          <a:prstGeom prst="line">
            <a:avLst/>
          </a:prstGeom>
          <a:noFill/>
          <a:ln w="25400" cap="flat">
            <a:solidFill>
              <a:srgbClr val="2A2F3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Rectangle 154">
            <a:extLst>
              <a:ext uri="{FF2B5EF4-FFF2-40B4-BE49-F238E27FC236}">
                <a16:creationId xmlns:a16="http://schemas.microsoft.com/office/drawing/2014/main" id="{3F1C35AB-1B1B-2B25-8E0E-1EE979C08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53975"/>
            <a:ext cx="8826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Caliper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155">
            <a:extLst>
              <a:ext uri="{FF2B5EF4-FFF2-40B4-BE49-F238E27FC236}">
                <a16:creationId xmlns:a16="http://schemas.microsoft.com/office/drawing/2014/main" id="{CBF2D214-1850-A775-4D89-E7ED7BAF9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301625"/>
            <a:ext cx="1730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156">
            <a:extLst>
              <a:ext uri="{FF2B5EF4-FFF2-40B4-BE49-F238E27FC236}">
                <a16:creationId xmlns:a16="http://schemas.microsoft.com/office/drawing/2014/main" id="{A2060591-9B24-8281-6997-F75C6BA0D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301625"/>
            <a:ext cx="10969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inst,samp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Rectangle 157">
            <a:extLst>
              <a:ext uri="{FF2B5EF4-FFF2-40B4-BE49-F238E27FC236}">
                <a16:creationId xmlns:a16="http://schemas.microsoft.com/office/drawing/2014/main" id="{211BF928-D8B0-0072-B4BD-225D3CC35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301625"/>
            <a:ext cx="1730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Rectangle 158">
            <a:extLst>
              <a:ext uri="{FF2B5EF4-FFF2-40B4-BE49-F238E27FC236}">
                <a16:creationId xmlns:a16="http://schemas.microsoft.com/office/drawing/2014/main" id="{007802F0-6DBC-D9AF-EA50-7106BE8A0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53975"/>
            <a:ext cx="130968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HPCToolkit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159">
            <a:extLst>
              <a:ext uri="{FF2B5EF4-FFF2-40B4-BE49-F238E27FC236}">
                <a16:creationId xmlns:a16="http://schemas.microsoft.com/office/drawing/2014/main" id="{D2BEA04D-2362-D0C1-0175-976BC4A9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301625"/>
            <a:ext cx="174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160">
            <a:extLst>
              <a:ext uri="{FF2B5EF4-FFF2-40B4-BE49-F238E27FC236}">
                <a16:creationId xmlns:a16="http://schemas.microsoft.com/office/drawing/2014/main" id="{A7A4BA45-39A6-9960-3C6F-95337D363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488" y="301625"/>
            <a:ext cx="6588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samp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161">
            <a:extLst>
              <a:ext uri="{FF2B5EF4-FFF2-40B4-BE49-F238E27FC236}">
                <a16:creationId xmlns:a16="http://schemas.microsoft.com/office/drawing/2014/main" id="{40AF635E-34AF-5197-76AB-3FD243F0D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301625"/>
            <a:ext cx="1730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162">
            <a:extLst>
              <a:ext uri="{FF2B5EF4-FFF2-40B4-BE49-F238E27FC236}">
                <a16:creationId xmlns:a16="http://schemas.microsoft.com/office/drawing/2014/main" id="{DFB43FEC-36B3-2F53-F0C5-5B650AA64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53975"/>
            <a:ext cx="6937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Score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Rectangle 163">
            <a:extLst>
              <a:ext uri="{FF2B5EF4-FFF2-40B4-BE49-F238E27FC236}">
                <a16:creationId xmlns:a16="http://schemas.microsoft.com/office/drawing/2014/main" id="{B1A4A0EA-DCAE-10AA-F2CF-CD3EA7A5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53975"/>
            <a:ext cx="174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Rectangle 164">
            <a:extLst>
              <a:ext uri="{FF2B5EF4-FFF2-40B4-BE49-F238E27FC236}">
                <a16:creationId xmlns:a16="http://schemas.microsoft.com/office/drawing/2014/main" id="{6DB476EC-5D4B-9327-C05B-CAAA632D1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913" y="53975"/>
            <a:ext cx="301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P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Rectangle 165">
            <a:extLst>
              <a:ext uri="{FF2B5EF4-FFF2-40B4-BE49-F238E27FC236}">
                <a16:creationId xmlns:a16="http://schemas.microsoft.com/office/drawing/2014/main" id="{2C5AF4DE-05A4-32D1-4C5E-F086B4A29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301625"/>
            <a:ext cx="1730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Rectangle 166">
            <a:extLst>
              <a:ext uri="{FF2B5EF4-FFF2-40B4-BE49-F238E27FC236}">
                <a16:creationId xmlns:a16="http://schemas.microsoft.com/office/drawing/2014/main" id="{F4A53209-2182-7DD0-4848-A0265EB65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301625"/>
            <a:ext cx="4810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inst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Rectangle 167">
            <a:extLst>
              <a:ext uri="{FF2B5EF4-FFF2-40B4-BE49-F238E27FC236}">
                <a16:creationId xmlns:a16="http://schemas.microsoft.com/office/drawing/2014/main" id="{B3786D3D-6553-5289-C408-082C2453D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713" y="301625"/>
            <a:ext cx="219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Rectangle 168">
            <a:extLst>
              <a:ext uri="{FF2B5EF4-FFF2-40B4-BE49-F238E27FC236}">
                <a16:creationId xmlns:a16="http://schemas.microsoft.com/office/drawing/2014/main" id="{B6005AEC-3B75-7975-4CDE-395ED160C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301625"/>
            <a:ext cx="6588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samp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" name="Rectangle 169">
            <a:extLst>
              <a:ext uri="{FF2B5EF4-FFF2-40B4-BE49-F238E27FC236}">
                <a16:creationId xmlns:a16="http://schemas.microsoft.com/office/drawing/2014/main" id="{3B110578-6C3E-8786-351C-529A2BA15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8" y="301625"/>
            <a:ext cx="1746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Rectangle 170">
            <a:extLst>
              <a:ext uri="{FF2B5EF4-FFF2-40B4-BE49-F238E27FC236}">
                <a16:creationId xmlns:a16="http://schemas.microsoft.com/office/drawing/2014/main" id="{1CA002D4-EEBB-9B34-00BA-D0AE9988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53975"/>
            <a:ext cx="59848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TAU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" name="Rectangle 171">
            <a:extLst>
              <a:ext uri="{FF2B5EF4-FFF2-40B4-BE49-F238E27FC236}">
                <a16:creationId xmlns:a16="http://schemas.microsoft.com/office/drawing/2014/main" id="{9A50D0C6-0ED9-9D4D-E618-7FD7DBCA2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301625"/>
            <a:ext cx="1730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" name="Rectangle 172">
            <a:extLst>
              <a:ext uri="{FF2B5EF4-FFF2-40B4-BE49-F238E27FC236}">
                <a16:creationId xmlns:a16="http://schemas.microsoft.com/office/drawing/2014/main" id="{A2D6F49D-B407-1060-367A-F91D4A6E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301625"/>
            <a:ext cx="4810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inst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" name="Rectangle 173">
            <a:extLst>
              <a:ext uri="{FF2B5EF4-FFF2-40B4-BE49-F238E27FC236}">
                <a16:creationId xmlns:a16="http://schemas.microsoft.com/office/drawing/2014/main" id="{4C2F9D52-1E77-8B51-BD8A-D6E6D70B9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301625"/>
            <a:ext cx="219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Rectangle 174">
            <a:extLst>
              <a:ext uri="{FF2B5EF4-FFF2-40B4-BE49-F238E27FC236}">
                <a16:creationId xmlns:a16="http://schemas.microsoft.com/office/drawing/2014/main" id="{CBCA8043-46C9-8595-9D2A-44701D8A2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301625"/>
            <a:ext cx="6588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samp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" name="Rectangle 175">
            <a:extLst>
              <a:ext uri="{FF2B5EF4-FFF2-40B4-BE49-F238E27FC236}">
                <a16:creationId xmlns:a16="http://schemas.microsoft.com/office/drawing/2014/main" id="{E3F4FBA5-2AAB-9153-24AF-2FEC22BD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913" y="301625"/>
            <a:ext cx="1730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" name="Rectangle 176">
            <a:extLst>
              <a:ext uri="{FF2B5EF4-FFF2-40B4-BE49-F238E27FC236}">
                <a16:creationId xmlns:a16="http://schemas.microsoft.com/office/drawing/2014/main" id="{AB19D977-9B22-E750-E071-1E65D208E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642938"/>
            <a:ext cx="4111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1st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" name="Rectangle 177">
            <a:extLst>
              <a:ext uri="{FF2B5EF4-FFF2-40B4-BE49-F238E27FC236}">
                <a16:creationId xmlns:a16="http://schemas.microsoft.com/office/drawing/2014/main" id="{C0C75891-BDE3-456F-CA97-D950897F1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642938"/>
            <a:ext cx="18780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CalcHourglassCo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Rectangle 178">
            <a:extLst>
              <a:ext uri="{FF2B5EF4-FFF2-40B4-BE49-F238E27FC236}">
                <a16:creationId xmlns:a16="http://schemas.microsoft.com/office/drawing/2014/main" id="{2A694AFA-52A8-1E72-60A0-D57BB949A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887413"/>
            <a:ext cx="15446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ntrolForElems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" name="Rectangle 179">
            <a:extLst>
              <a:ext uri="{FF2B5EF4-FFF2-40B4-BE49-F238E27FC236}">
                <a16:creationId xmlns:a16="http://schemas.microsoft.com/office/drawing/2014/main" id="{A405FA37-81E6-3A12-133E-3F5E42DB9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893763"/>
            <a:ext cx="2127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" name="Rectangle 180">
            <a:extLst>
              <a:ext uri="{FF2B5EF4-FFF2-40B4-BE49-F238E27FC236}">
                <a16:creationId xmlns:a16="http://schemas.microsoft.com/office/drawing/2014/main" id="{20068AF4-D1A4-329C-A0CC-DFDF95323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143000"/>
            <a:ext cx="7334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syscall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" name="Rectangle 181">
            <a:extLst>
              <a:ext uri="{FF2B5EF4-FFF2-40B4-BE49-F238E27FC236}">
                <a16:creationId xmlns:a16="http://schemas.microsoft.com/office/drawing/2014/main" id="{A677B1AC-EAC9-5726-A5F2-CBCA129B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642938"/>
            <a:ext cx="21637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CalcHourglassContr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Rectangle 182">
            <a:extLst>
              <a:ext uri="{FF2B5EF4-FFF2-40B4-BE49-F238E27FC236}">
                <a16:creationId xmlns:a16="http://schemas.microsoft.com/office/drawing/2014/main" id="{A152444B-AB78-058E-A7B9-0F98E2BEE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887413"/>
            <a:ext cx="12620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olForElems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" name="Rectangle 183">
            <a:extLst>
              <a:ext uri="{FF2B5EF4-FFF2-40B4-BE49-F238E27FC236}">
                <a16:creationId xmlns:a16="http://schemas.microsoft.com/office/drawing/2014/main" id="{B0910BE6-6778-7624-4B62-9F178729A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649288"/>
            <a:ext cx="11382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main, main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" name="Rectangle 184">
            <a:extLst>
              <a:ext uri="{FF2B5EF4-FFF2-40B4-BE49-F238E27FC236}">
                <a16:creationId xmlns:a16="http://schemas.microsoft.com/office/drawing/2014/main" id="{5A41F327-93B3-05BC-3D2A-BBB3CCF5E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642938"/>
            <a:ext cx="2352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CalcHourglassControl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" name="Rectangle 185">
            <a:extLst>
              <a:ext uri="{FF2B5EF4-FFF2-40B4-BE49-F238E27FC236}">
                <a16:creationId xmlns:a16="http://schemas.microsoft.com/office/drawing/2014/main" id="{504549D8-BE5C-C380-A751-5C6ABA246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887413"/>
            <a:ext cx="10715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ForElems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" name="Rectangle 186">
            <a:extLst>
              <a:ext uri="{FF2B5EF4-FFF2-40B4-BE49-F238E27FC236}">
                <a16:creationId xmlns:a16="http://schemas.microsoft.com/office/drawing/2014/main" id="{92E24966-6B59-C538-126C-29A745A9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688" y="893763"/>
            <a:ext cx="1539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" name="Rectangle 187">
            <a:extLst>
              <a:ext uri="{FF2B5EF4-FFF2-40B4-BE49-F238E27FC236}">
                <a16:creationId xmlns:a16="http://schemas.microsoft.com/office/drawing/2014/main" id="{F6796669-3B2C-D3CB-78F6-E5343614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1143000"/>
            <a:ext cx="16875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progress_engine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Rectangle 188">
            <a:extLst>
              <a:ext uri="{FF2B5EF4-FFF2-40B4-BE49-F238E27FC236}">
                <a16:creationId xmlns:a16="http://schemas.microsoft.com/office/drawing/2014/main" id="{4B1B5EBB-C11E-FF9A-B64A-494798BA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1522413"/>
            <a:ext cx="4810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2nd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Rectangle 189">
            <a:extLst>
              <a:ext uri="{FF2B5EF4-FFF2-40B4-BE49-F238E27FC236}">
                <a16:creationId xmlns:a16="http://schemas.microsoft.com/office/drawing/2014/main" id="{74A73CC5-6404-EEBC-0374-E8B0441DC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527175"/>
            <a:ext cx="18843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CalcFBHourglassF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7" name="Rectangle 190">
            <a:extLst>
              <a:ext uri="{FF2B5EF4-FFF2-40B4-BE49-F238E27FC236}">
                <a16:creationId xmlns:a16="http://schemas.microsoft.com/office/drawing/2014/main" id="{B6F1B69F-8DB2-64C5-0425-16D15ACD9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773238"/>
            <a:ext cx="1422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orceForElems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Rectangle 191">
            <a:extLst>
              <a:ext uri="{FF2B5EF4-FFF2-40B4-BE49-F238E27FC236}">
                <a16:creationId xmlns:a16="http://schemas.microsoft.com/office/drawing/2014/main" id="{DE40C1FE-D462-B904-C80A-4D126A171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1773238"/>
            <a:ext cx="1539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192">
            <a:extLst>
              <a:ext uri="{FF2B5EF4-FFF2-40B4-BE49-F238E27FC236}">
                <a16:creationId xmlns:a16="http://schemas.microsoft.com/office/drawing/2014/main" id="{CDA39471-74F3-01BB-2BC8-59E6C66BF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2020888"/>
            <a:ext cx="15176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/lulesh.cc:1062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Rectangle 193">
            <a:extLst>
              <a:ext uri="{FF2B5EF4-FFF2-40B4-BE49-F238E27FC236}">
                <a16:creationId xmlns:a16="http://schemas.microsoft.com/office/drawing/2014/main" id="{88AA8F54-E26A-E06D-ABD4-C24E5E6D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1522413"/>
            <a:ext cx="1958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EvalEOSForElems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Rectangle 194">
            <a:extLst>
              <a:ext uri="{FF2B5EF4-FFF2-40B4-BE49-F238E27FC236}">
                <a16:creationId xmlns:a16="http://schemas.microsoft.com/office/drawing/2014/main" id="{E5FB35F4-0178-E64D-CC94-F429C8058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1522413"/>
            <a:ext cx="1951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CalcKinematicsFo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Rectangle 195">
            <a:extLst>
              <a:ext uri="{FF2B5EF4-FFF2-40B4-BE49-F238E27FC236}">
                <a16:creationId xmlns:a16="http://schemas.microsoft.com/office/drawing/2014/main" id="{B1B2559D-360F-D435-5DA8-B5C5C27CB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1766888"/>
            <a:ext cx="8112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rElems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" name="Rectangle 196">
            <a:extLst>
              <a:ext uri="{FF2B5EF4-FFF2-40B4-BE49-F238E27FC236}">
                <a16:creationId xmlns:a16="http://schemas.microsoft.com/office/drawing/2014/main" id="{6A2A9EA3-419E-7E51-9737-23CDE28F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1766888"/>
            <a:ext cx="2190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Rectangle 197">
            <a:extLst>
              <a:ext uri="{FF2B5EF4-FFF2-40B4-BE49-F238E27FC236}">
                <a16:creationId xmlns:a16="http://schemas.microsoft.com/office/drawing/2014/main" id="{469BE571-17F0-DD74-88D7-6961631D6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2016125"/>
            <a:ext cx="1957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EvalEOSForElems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" name="Rectangle 198">
            <a:extLst>
              <a:ext uri="{FF2B5EF4-FFF2-40B4-BE49-F238E27FC236}">
                <a16:creationId xmlns:a16="http://schemas.microsoft.com/office/drawing/2014/main" id="{F20C4778-5A83-E87E-8DF4-CD116E88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1522413"/>
            <a:ext cx="2352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CalcKinematicsForEle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" name="Rectangle 199">
            <a:extLst>
              <a:ext uri="{FF2B5EF4-FFF2-40B4-BE49-F238E27FC236}">
                <a16:creationId xmlns:a16="http://schemas.microsoft.com/office/drawing/2014/main" id="{4BED234B-6EC2-EB6A-DFA2-9C5FEFBA0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1766888"/>
            <a:ext cx="4095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Rectangle 200">
            <a:extLst>
              <a:ext uri="{FF2B5EF4-FFF2-40B4-BE49-F238E27FC236}">
                <a16:creationId xmlns:a16="http://schemas.microsoft.com/office/drawing/2014/main" id="{6561E084-8ED3-AB7B-F0F9-24DAA4DE7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1773238"/>
            <a:ext cx="1539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Rectangle 201">
            <a:extLst>
              <a:ext uri="{FF2B5EF4-FFF2-40B4-BE49-F238E27FC236}">
                <a16:creationId xmlns:a16="http://schemas.microsoft.com/office/drawing/2014/main" id="{BC835AA8-B292-381C-4622-EFBDB330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2020888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__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" name="Rectangle 202">
            <a:extLst>
              <a:ext uri="{FF2B5EF4-FFF2-40B4-BE49-F238E27FC236}">
                <a16:creationId xmlns:a16="http://schemas.microsoft.com/office/drawing/2014/main" id="{41D8A018-1E44-3ECC-B203-D9CBEA106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2020888"/>
            <a:ext cx="14017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poll_nocancel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" name="Rectangle 203">
            <a:extLst>
              <a:ext uri="{FF2B5EF4-FFF2-40B4-BE49-F238E27FC236}">
                <a16:creationId xmlns:a16="http://schemas.microsoft.com/office/drawing/2014/main" id="{0747B01C-A654-1A6A-6C46-FF200076E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2403475"/>
            <a:ext cx="433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3rd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Rectangle 204">
            <a:extLst>
              <a:ext uri="{FF2B5EF4-FFF2-40B4-BE49-F238E27FC236}">
                <a16:creationId xmlns:a16="http://schemas.microsoft.com/office/drawing/2014/main" id="{CD242FAF-AF84-5196-5DF6-6DBE0F34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2403475"/>
            <a:ext cx="19986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30A29"/>
                </a:solidFill>
                <a:effectLst/>
                <a:latin typeface="Arial" panose="020B0604020202020204" pitchFamily="34" charset="0"/>
              </a:rPr>
              <a:t>IntegrateStressFor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Rectangle 205">
            <a:extLst>
              <a:ext uri="{FF2B5EF4-FFF2-40B4-BE49-F238E27FC236}">
                <a16:creationId xmlns:a16="http://schemas.microsoft.com/office/drawing/2014/main" id="{AD759885-69EF-D3A4-AD34-AAF40D3F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2647950"/>
            <a:ext cx="7286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30A29"/>
                </a:solidFill>
                <a:effectLst/>
                <a:latin typeface="Arial" panose="020B0604020202020204" pitchFamily="34" charset="0"/>
              </a:rPr>
              <a:t>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" name="Rectangle 206">
            <a:extLst>
              <a:ext uri="{FF2B5EF4-FFF2-40B4-BE49-F238E27FC236}">
                <a16:creationId xmlns:a16="http://schemas.microsoft.com/office/drawing/2014/main" id="{19F2FF4C-9F1E-F493-EC2D-4187CE1CF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2654300"/>
            <a:ext cx="1539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4" name="Rectangle 207">
            <a:extLst>
              <a:ext uri="{FF2B5EF4-FFF2-40B4-BE49-F238E27FC236}">
                <a16:creationId xmlns:a16="http://schemas.microsoft.com/office/drawing/2014/main" id="{57987DAB-CFBD-704A-5DCE-6BFE1FFF9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2903538"/>
            <a:ext cx="151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/lulesh.cc:1066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" name="Rectangle 208">
            <a:extLst>
              <a:ext uri="{FF2B5EF4-FFF2-40B4-BE49-F238E27FC236}">
                <a16:creationId xmlns:a16="http://schemas.microsoft.com/office/drawing/2014/main" id="{E3B172E2-DDCD-C0A6-89D0-C0B2D86B7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2409825"/>
            <a:ext cx="21828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CalcFBHourglassForc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Rectangle 209">
            <a:extLst>
              <a:ext uri="{FF2B5EF4-FFF2-40B4-BE49-F238E27FC236}">
                <a16:creationId xmlns:a16="http://schemas.microsoft.com/office/drawing/2014/main" id="{0CF48A35-C93F-16AC-C6A7-78A69F0E8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2654300"/>
            <a:ext cx="1127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eForElems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7" name="Rectangle 210">
            <a:extLst>
              <a:ext uri="{FF2B5EF4-FFF2-40B4-BE49-F238E27FC236}">
                <a16:creationId xmlns:a16="http://schemas.microsoft.com/office/drawing/2014/main" id="{3464A197-8A6D-C927-DB4B-88B0EC0E0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2409825"/>
            <a:ext cx="11382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Release(),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8" name="Rectangle 211">
            <a:extLst>
              <a:ext uri="{FF2B5EF4-FFF2-40B4-BE49-F238E27FC236}">
                <a16:creationId xmlns:a16="http://schemas.microsoft.com/office/drawing/2014/main" id="{BC97D6A3-BE6D-15D6-52F7-B9F237FFE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2654300"/>
            <a:ext cx="18843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CalcFBHourglassF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Rectangle 212">
            <a:extLst>
              <a:ext uri="{FF2B5EF4-FFF2-40B4-BE49-F238E27FC236}">
                <a16:creationId xmlns:a16="http://schemas.microsoft.com/office/drawing/2014/main" id="{D3D630AB-00DE-3F77-0982-EE21BB73D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2903538"/>
            <a:ext cx="876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orElems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Rectangle 213">
            <a:extLst>
              <a:ext uri="{FF2B5EF4-FFF2-40B4-BE49-F238E27FC236}">
                <a16:creationId xmlns:a16="http://schemas.microsoft.com/office/drawing/2014/main" id="{F044795B-4CDC-97EF-57BD-6858B9531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2403475"/>
            <a:ext cx="23177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30A29"/>
                </a:solidFill>
                <a:effectLst/>
                <a:latin typeface="Arial" panose="020B0604020202020204" pitchFamily="34" charset="0"/>
              </a:rPr>
              <a:t>IntegrateStressForEle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1" name="Rectangle 214">
            <a:extLst>
              <a:ext uri="{FF2B5EF4-FFF2-40B4-BE49-F238E27FC236}">
                <a16:creationId xmlns:a16="http://schemas.microsoft.com/office/drawing/2014/main" id="{A8E67314-ECBA-C906-B10D-99106ADC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2647950"/>
            <a:ext cx="4095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30A29"/>
                </a:solidFill>
                <a:effectLst/>
                <a:latin typeface="Arial" panose="020B0604020202020204" pitchFamily="34" charset="0"/>
              </a:rPr>
              <a:t>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2" name="Rectangle 215">
            <a:extLst>
              <a:ext uri="{FF2B5EF4-FFF2-40B4-BE49-F238E27FC236}">
                <a16:creationId xmlns:a16="http://schemas.microsoft.com/office/drawing/2014/main" id="{F914FE51-0FB0-1EF1-F948-6A1179013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2654300"/>
            <a:ext cx="1539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3" name="Rectangle 216">
            <a:extLst>
              <a:ext uri="{FF2B5EF4-FFF2-40B4-BE49-F238E27FC236}">
                <a16:creationId xmlns:a16="http://schemas.microsoft.com/office/drawing/2014/main" id="{2E3122C5-69A0-B45C-CD51-023CDCA34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2903538"/>
            <a:ext cx="523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addr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" name="Rectangle 217">
            <a:extLst>
              <a:ext uri="{FF2B5EF4-FFF2-40B4-BE49-F238E27FC236}">
                <a16:creationId xmlns:a16="http://schemas.microsoft.com/office/drawing/2014/main" id="{1D9257FB-B982-45A2-7F6B-247214260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63" y="2903538"/>
            <a:ext cx="1882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=&lt;2aaac53e0670&gt;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218">
            <a:extLst>
              <a:ext uri="{FF2B5EF4-FFF2-40B4-BE49-F238E27FC236}">
                <a16:creationId xmlns:a16="http://schemas.microsoft.com/office/drawing/2014/main" id="{6C9F24EC-85AA-423C-B72E-3BD48283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3282950"/>
            <a:ext cx="423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4th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19">
            <a:extLst>
              <a:ext uri="{FF2B5EF4-FFF2-40B4-BE49-F238E27FC236}">
                <a16:creationId xmlns:a16="http://schemas.microsoft.com/office/drawing/2014/main" id="{E7D26A32-CF88-E3D9-664E-01232A0D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3289300"/>
            <a:ext cx="18899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CalcEnergyForElem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" name="Rectangle 222">
            <a:extLst>
              <a:ext uri="{FF2B5EF4-FFF2-40B4-BE49-F238E27FC236}">
                <a16:creationId xmlns:a16="http://schemas.microsoft.com/office/drawing/2014/main" id="{AD0116F2-97D0-D7E0-4B6D-3EFE5AB05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3583334"/>
            <a:ext cx="151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/lulesh.cc:1064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0" name="Rectangle 223">
            <a:extLst>
              <a:ext uri="{FF2B5EF4-FFF2-40B4-BE49-F238E27FC236}">
                <a16:creationId xmlns:a16="http://schemas.microsoft.com/office/drawing/2014/main" id="{CA130E01-E228-628C-E786-3F2CF6A8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3289300"/>
            <a:ext cx="21129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CalcMonotonicQRegi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1" name="Rectangle 224">
            <a:extLst>
              <a:ext uri="{FF2B5EF4-FFF2-40B4-BE49-F238E27FC236}">
                <a16:creationId xmlns:a16="http://schemas.microsoft.com/office/drawing/2014/main" id="{C81E8E8F-DFED-7530-A8C3-EFE2856A8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3533775"/>
            <a:ext cx="12461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onForElems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" name="Rectangle 225">
            <a:extLst>
              <a:ext uri="{FF2B5EF4-FFF2-40B4-BE49-F238E27FC236}">
                <a16:creationId xmlns:a16="http://schemas.microsoft.com/office/drawing/2014/main" id="{C232B146-E15B-2048-E3D6-7EF53AE7B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3289300"/>
            <a:ext cx="14811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MPI_Allreduce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3" name="Rectangle 226">
            <a:extLst>
              <a:ext uri="{FF2B5EF4-FFF2-40B4-BE49-F238E27FC236}">
                <a16:creationId xmlns:a16="http://schemas.microsoft.com/office/drawing/2014/main" id="{64CA263B-AF12-E324-EC48-8E8768116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3289300"/>
            <a:ext cx="1539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" name="Rectangle 227">
            <a:extLst>
              <a:ext uri="{FF2B5EF4-FFF2-40B4-BE49-F238E27FC236}">
                <a16:creationId xmlns:a16="http://schemas.microsoft.com/office/drawing/2014/main" id="{CD8F2C50-DF12-73AF-4F63-F0C6BA0A5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3533775"/>
            <a:ext cx="14811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MPI_Allreduce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" name="Rectangle 228">
            <a:extLst>
              <a:ext uri="{FF2B5EF4-FFF2-40B4-BE49-F238E27FC236}">
                <a16:creationId xmlns:a16="http://schemas.microsoft.com/office/drawing/2014/main" id="{B58088F3-B9FF-644D-8069-ECF8FBA05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3289300"/>
            <a:ext cx="23002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CalcFBHourglassForce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229">
            <a:extLst>
              <a:ext uri="{FF2B5EF4-FFF2-40B4-BE49-F238E27FC236}">
                <a16:creationId xmlns:a16="http://schemas.microsoft.com/office/drawing/2014/main" id="{C6CBEA07-8D74-D7F3-3682-43B8FE78D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3533775"/>
            <a:ext cx="10064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ForElems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7" name="Rectangle 230">
            <a:extLst>
              <a:ext uri="{FF2B5EF4-FFF2-40B4-BE49-F238E27FC236}">
                <a16:creationId xmlns:a16="http://schemas.microsoft.com/office/drawing/2014/main" id="{4982501F-9105-F8AF-CFE6-6E6449FD7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5" y="3533775"/>
            <a:ext cx="1539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8" name="Rectangle 231">
            <a:extLst>
              <a:ext uri="{FF2B5EF4-FFF2-40B4-BE49-F238E27FC236}">
                <a16:creationId xmlns:a16="http://schemas.microsoft.com/office/drawing/2014/main" id="{EDC20ECA-EAC7-C689-CAE0-7CE5D139D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3783013"/>
            <a:ext cx="212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_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9" name="Rectangle 232">
            <a:extLst>
              <a:ext uri="{FF2B5EF4-FFF2-40B4-BE49-F238E27FC236}">
                <a16:creationId xmlns:a16="http://schemas.microsoft.com/office/drawing/2014/main" id="{CB91A1F7-0011-1F0A-9EF3-3A3246761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063" y="3783013"/>
            <a:ext cx="1403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poll_nocancel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Rectangle 233">
            <a:extLst>
              <a:ext uri="{FF2B5EF4-FFF2-40B4-BE49-F238E27FC236}">
                <a16:creationId xmlns:a16="http://schemas.microsoft.com/office/drawing/2014/main" id="{CF2E0390-63CB-0D4C-8FE8-3F3900A05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4162425"/>
            <a:ext cx="423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5th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Rectangle 234">
            <a:extLst>
              <a:ext uri="{FF2B5EF4-FFF2-40B4-BE49-F238E27FC236}">
                <a16:creationId xmlns:a16="http://schemas.microsoft.com/office/drawing/2014/main" id="{EE870F70-148E-07BA-DB14-C7220DD76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4162425"/>
            <a:ext cx="18383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30A29"/>
                </a:solidFill>
                <a:effectLst/>
                <a:latin typeface="Arial" panose="020B0604020202020204" pitchFamily="34" charset="0"/>
              </a:rPr>
              <a:t>EvalEOSForElem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2" name="Rectangle 235">
            <a:extLst>
              <a:ext uri="{FF2B5EF4-FFF2-40B4-BE49-F238E27FC236}">
                <a16:creationId xmlns:a16="http://schemas.microsoft.com/office/drawing/2014/main" id="{0DFEC3B0-FD9B-A9DA-9A05-514F876C6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168775"/>
            <a:ext cx="1539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Rectangle 236">
            <a:extLst>
              <a:ext uri="{FF2B5EF4-FFF2-40B4-BE49-F238E27FC236}">
                <a16:creationId xmlns:a16="http://schemas.microsoft.com/office/drawing/2014/main" id="{A4C17CCF-9A52-7154-AA20-C13938F3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4413250"/>
            <a:ext cx="15176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/lulesh.cc:1065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Rectangle 237">
            <a:extLst>
              <a:ext uri="{FF2B5EF4-FFF2-40B4-BE49-F238E27FC236}">
                <a16:creationId xmlns:a16="http://schemas.microsoft.com/office/drawing/2014/main" id="{972843F1-8484-CBCE-5F2F-05C6991C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4168775"/>
            <a:ext cx="21113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CalcEnergyForElems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Rectangle 238">
            <a:extLst>
              <a:ext uri="{FF2B5EF4-FFF2-40B4-BE49-F238E27FC236}">
                <a16:creationId xmlns:a16="http://schemas.microsoft.com/office/drawing/2014/main" id="{B9BEAD8E-C29E-920F-1A7B-FE3025A6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4168775"/>
            <a:ext cx="16113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CalcElemVolum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Rectangle 239">
            <a:extLst>
              <a:ext uri="{FF2B5EF4-FFF2-40B4-BE49-F238E27FC236}">
                <a16:creationId xmlns:a16="http://schemas.microsoft.com/office/drawing/2014/main" id="{6D8CC8BD-16A4-10E7-1DCB-7E40B1A59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188" y="4168775"/>
            <a:ext cx="152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Rectangle 240">
            <a:extLst>
              <a:ext uri="{FF2B5EF4-FFF2-40B4-BE49-F238E27FC236}">
                <a16:creationId xmlns:a16="http://schemas.microsoft.com/office/drawing/2014/main" id="{B5F63A1D-932E-F2A6-8AD1-B8C89BABE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4413250"/>
            <a:ext cx="4619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free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Rectangle 241">
            <a:extLst>
              <a:ext uri="{FF2B5EF4-FFF2-40B4-BE49-F238E27FC236}">
                <a16:creationId xmlns:a16="http://schemas.microsoft.com/office/drawing/2014/main" id="{A6C7FBF2-6F2D-3916-17E3-C3DC551F9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4162425"/>
            <a:ext cx="1957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C30A29"/>
                </a:solidFill>
                <a:effectLst/>
                <a:latin typeface="Arial" panose="020B0604020202020204" pitchFamily="34" charset="0"/>
              </a:rPr>
              <a:t>EvalEOSForElems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Rectangle 242">
            <a:extLst>
              <a:ext uri="{FF2B5EF4-FFF2-40B4-BE49-F238E27FC236}">
                <a16:creationId xmlns:a16="http://schemas.microsoft.com/office/drawing/2014/main" id="{0D59EBF7-57D0-9457-6714-5E4AC1A31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4168775"/>
            <a:ext cx="1539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,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0" name="Rectangle 243">
            <a:extLst>
              <a:ext uri="{FF2B5EF4-FFF2-40B4-BE49-F238E27FC236}">
                <a16:creationId xmlns:a16="http://schemas.microsoft.com/office/drawing/2014/main" id="{AEA01D71-2DFA-A2FD-106D-1BEA619CE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0" y="4413250"/>
            <a:ext cx="1660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.TAU application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60" grpId="0" animBg="1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52800"/>
          </a:xfrm>
        </p:spPr>
        <p:txBody>
          <a:bodyPr>
            <a:noAutofit/>
          </a:bodyPr>
          <a:lstStyle/>
          <a:p>
            <a:pPr marL="231775" indent="-231775">
              <a:buFont typeface="Arial"/>
              <a:buChar char="•"/>
            </a:pPr>
            <a:r>
              <a:rPr lang="en-US" sz="2400" dirty="0"/>
              <a:t>Analyzing the performance of parallel programs is critical but challenging.</a:t>
            </a:r>
          </a:p>
          <a:p>
            <a:pPr marL="231775" indent="-231775">
              <a:spcBef>
                <a:spcPts val="1800"/>
              </a:spcBef>
              <a:buFont typeface="Arial"/>
              <a:buChar char="•"/>
            </a:pPr>
            <a:r>
              <a:rPr lang="en-US" sz="2400" dirty="0"/>
              <a:t>Profiling tools allow for measuring performance data.</a:t>
            </a:r>
          </a:p>
          <a:p>
            <a:pPr marL="231775" indent="-231775">
              <a:spcBef>
                <a:spcPts val="1800"/>
              </a:spcBef>
              <a:buFont typeface="Arial"/>
              <a:buChar char="•"/>
            </a:pPr>
            <a:r>
              <a:rPr lang="en-US" sz="2400" dirty="0"/>
              <a:t>Different profiling methods and capabilities.</a:t>
            </a:r>
          </a:p>
          <a:p>
            <a:pPr marL="231775" indent="-231775">
              <a:spcBef>
                <a:spcPts val="1800"/>
              </a:spcBef>
              <a:buFont typeface="Arial"/>
              <a:buChar char="•"/>
            </a:pPr>
            <a:r>
              <a:rPr lang="en-US" sz="2400" dirty="0"/>
              <a:t>Comparatively evaluate call graph data generation capabilities of several profiling tools</a:t>
            </a:r>
            <a:r>
              <a:rPr lang="en-US" sz="20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507F9-DBD6-4AFE-B6E4-A9945DC00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CFF9-C2C4-4F07-B987-D6CAC824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49"/>
            <a:ext cx="8229600" cy="625079"/>
          </a:xfrm>
        </p:spPr>
        <p:txBody>
          <a:bodyPr>
            <a:noAutofit/>
          </a:bodyPr>
          <a:lstStyle/>
          <a:p>
            <a:r>
              <a:rPr lang="en-US" sz="3000" dirty="0"/>
              <a:t>Comparison 5: Richness of Call Graph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A31E-8C6B-4A15-8553-3476FAC1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430"/>
            <a:ext cx="8229600" cy="348972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Richness of call graph profiling data refers to having detailed information in the call graph.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Default settings are used for each tool.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C7DF6-7215-415B-A2B8-490A32C58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CFF9-C2C4-4F07-B987-D6CAC824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49"/>
            <a:ext cx="8229600" cy="625079"/>
          </a:xfrm>
        </p:spPr>
        <p:txBody>
          <a:bodyPr>
            <a:noAutofit/>
          </a:bodyPr>
          <a:lstStyle/>
          <a:p>
            <a:r>
              <a:rPr lang="en-US" sz="3000" dirty="0"/>
              <a:t>Comparison 5: Richness of Call Graph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C7DF6-7215-415B-A2B8-490A32C58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66D13E78-C0EC-C115-4948-8964366769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39738" y="1200150"/>
            <a:ext cx="826452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8C38A9-867E-80D6-7A2A-5A46028B4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6" y="1243013"/>
            <a:ext cx="3352800" cy="482600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6513B0-2D2B-D153-57E5-96CF9CC5E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6" y="1243013"/>
            <a:ext cx="4878388" cy="482600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DE2878B-B6A2-672C-4E50-628765056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6" y="1725613"/>
            <a:ext cx="3352800" cy="481013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0DEBDE6-8598-CC9F-93E4-C71A6C66E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6" y="1725613"/>
            <a:ext cx="4878388" cy="2794000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DDCE83D-61F7-A250-DFE1-34EB013B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6" y="2206625"/>
            <a:ext cx="3352800" cy="482600"/>
          </a:xfrm>
          <a:prstGeom prst="rect">
            <a:avLst/>
          </a:prstGeom>
          <a:solidFill>
            <a:srgbClr val="F5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1B3A3FD4-DEA7-3C80-4877-B7A6070B9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6" y="2689225"/>
            <a:ext cx="3352800" cy="482600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1B246392-4BD6-12BA-8E7F-1232DC87A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6" y="3171825"/>
            <a:ext cx="3352800" cy="482600"/>
          </a:xfrm>
          <a:prstGeom prst="rect">
            <a:avLst/>
          </a:prstGeom>
          <a:solidFill>
            <a:srgbClr val="F5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55F4AEF6-F0EA-27DE-521E-0788BBDB3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6" y="3654425"/>
            <a:ext cx="3352800" cy="865188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EDD781D8-AAF7-9311-DB43-CD9D012BE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6" y="1236663"/>
            <a:ext cx="0" cy="328930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045356C0-8A61-B9E6-2C2E-CE29A72CD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26" y="1725613"/>
            <a:ext cx="8243888" cy="0"/>
          </a:xfrm>
          <a:prstGeom prst="line">
            <a:avLst/>
          </a:prstGeom>
          <a:noFill/>
          <a:ln w="381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6AC100A0-D53D-57DA-7529-AEBDA925E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26" y="2206625"/>
            <a:ext cx="3365500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D00ED4FC-D48A-F478-33BB-F8F728F5F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26" y="2689225"/>
            <a:ext cx="3365500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452F0D5A-BAE5-C740-43BA-2D3512D98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26" y="3171825"/>
            <a:ext cx="3365500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1A47E22A-2334-5552-3867-01919C000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26" y="3654425"/>
            <a:ext cx="3365500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D983C2B2-54DB-2CA8-BCA6-AB4C64090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676" y="1236663"/>
            <a:ext cx="0" cy="328930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40C0BF59-68BF-A5B3-1930-D23603880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8863" y="1236663"/>
            <a:ext cx="0" cy="328930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DEDFE3CF-A388-5CD2-9988-86BFF5E51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26" y="1243013"/>
            <a:ext cx="8243888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E07E6DAB-C5D8-82CD-5716-5A846406F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26" y="4519613"/>
            <a:ext cx="8243888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0BE1660F-FCF9-BE46-3219-0514016E3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1303338"/>
            <a:ext cx="29432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Comparison Metrics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0843B73B-B68F-C188-0887-74B97E067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1" y="1303338"/>
            <a:ext cx="145256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Rationale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B082C0A4-649A-5D79-5546-B0087253E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1790700"/>
            <a:ext cx="29305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Max. call path length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1FEEEFCF-F498-AA14-60F4-0C4A19A24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1" y="1790700"/>
            <a:ext cx="16922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Investigate: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B5E791BB-B734-B028-6D3D-9BB11C788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1" y="2143125"/>
            <a:ext cx="2413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81DD3376-857C-10F2-BE7D-24D4B1E71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1" y="2143125"/>
            <a:ext cx="421798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If the call graph data provides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5A0DE590-30AB-5A54-F204-B021F7934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1" y="2493963"/>
            <a:ext cx="28844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sufficient information.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E3C7D204-5B1C-8C4A-9840-53E8A1F71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1" y="2844800"/>
            <a:ext cx="2317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4DD5C90F-A031-1115-6B7B-82BD75505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1" y="2844800"/>
            <a:ext cx="41957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If the call graph data has some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69640D71-FCCA-4446-18FE-03060937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1" y="3195638"/>
            <a:ext cx="19446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abnormalities.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F7D7664A-6584-5B1E-25C6-460FF4C00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2274888"/>
            <a:ext cx="28797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Avg. call path length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C332100-EEF0-8A66-CE43-D75561C03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2757488"/>
            <a:ext cx="24733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Number of nodes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11136659-746A-FE75-2C8A-0CE00336F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3240088"/>
            <a:ext cx="26749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Number of .so files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7F497A40-0642-8E10-6EC2-B3F4DA6CC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3722688"/>
            <a:ext cx="21701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Number of MPI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B937ED1C-B7C0-582D-70F0-7D12EDAEB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4073525"/>
            <a:ext cx="12969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functions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9F0EC557-68E1-CB3A-DA68-A66DBE7AE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6" y="1726406"/>
            <a:ext cx="3352800" cy="481013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6246D1BB-97B8-80EF-8787-AE2D1DA92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6" y="2207418"/>
            <a:ext cx="3352800" cy="482600"/>
          </a:xfrm>
          <a:prstGeom prst="rect">
            <a:avLst/>
          </a:prstGeom>
          <a:solidFill>
            <a:srgbClr val="F5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B742F58C-014C-9EEB-AA99-85BF56EE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1791493"/>
            <a:ext cx="29305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Max. call path length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3">
            <a:extLst>
              <a:ext uri="{FF2B5EF4-FFF2-40B4-BE49-F238E27FC236}">
                <a16:creationId xmlns:a16="http://schemas.microsoft.com/office/drawing/2014/main" id="{69D24A5A-52F7-103F-1CF1-060BDB6A7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2275681"/>
            <a:ext cx="28797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Avg. call path length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8234AB93-5F1F-CF78-345A-BD58B4A7E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2758281"/>
            <a:ext cx="24733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Number of nodes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0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6C02-1271-4CFE-A9A0-900FC673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5: Call Path Richness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3DCE1-C774-4F97-8AB9-02368E22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349"/>
            <a:ext cx="8229600" cy="170511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Fixed sampling interval (20.0 </a:t>
            </a:r>
            <a:r>
              <a:rPr lang="en-US" sz="2000" dirty="0" err="1"/>
              <a:t>ms</a:t>
            </a:r>
            <a:r>
              <a:rPr lang="en-US" sz="2000" dirty="0"/>
              <a:t>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Default instrumentation methods.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Each execution used 64 MPI processes.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19E7A-D2CD-4CCF-86B4-42F1B909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8CADF2-3924-4E81-A997-C423A68934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8" b="59332"/>
          <a:stretch/>
        </p:blipFill>
        <p:spPr>
          <a:xfrm>
            <a:off x="483886" y="2493081"/>
            <a:ext cx="8176226" cy="19337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935A236-A0E1-47ED-99BD-8DE91F51276C}"/>
              </a:ext>
            </a:extLst>
          </p:cNvPr>
          <p:cNvSpPr/>
          <p:nvPr/>
        </p:nvSpPr>
        <p:spPr>
          <a:xfrm>
            <a:off x="3760488" y="3649685"/>
            <a:ext cx="935713" cy="369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25F484-78B5-4CD7-9551-36EDC92FAD7F}"/>
              </a:ext>
            </a:extLst>
          </p:cNvPr>
          <p:cNvSpPr/>
          <p:nvPr/>
        </p:nvSpPr>
        <p:spPr>
          <a:xfrm>
            <a:off x="3760488" y="4198198"/>
            <a:ext cx="935713" cy="228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BFCC2-EF9E-4967-B613-62BFF59AE057}"/>
              </a:ext>
            </a:extLst>
          </p:cNvPr>
          <p:cNvSpPr/>
          <p:nvPr/>
        </p:nvSpPr>
        <p:spPr>
          <a:xfrm>
            <a:off x="4795826" y="4019550"/>
            <a:ext cx="562983" cy="178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B038C8-FCE2-4E24-B5C3-6C29B35A634D}"/>
              </a:ext>
            </a:extLst>
          </p:cNvPr>
          <p:cNvSpPr/>
          <p:nvPr/>
        </p:nvSpPr>
        <p:spPr>
          <a:xfrm>
            <a:off x="6335256" y="3649685"/>
            <a:ext cx="228600" cy="201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C9EEF-7B8E-E00C-2472-4B7BA8054F54}"/>
              </a:ext>
            </a:extLst>
          </p:cNvPr>
          <p:cNvSpPr/>
          <p:nvPr/>
        </p:nvSpPr>
        <p:spPr>
          <a:xfrm>
            <a:off x="5287128" y="3466103"/>
            <a:ext cx="457200" cy="183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1EE314-EB45-94C9-670D-389AA8E8AA46}"/>
              </a:ext>
            </a:extLst>
          </p:cNvPr>
          <p:cNvSpPr/>
          <p:nvPr/>
        </p:nvSpPr>
        <p:spPr>
          <a:xfrm>
            <a:off x="7515602" y="4048331"/>
            <a:ext cx="637797" cy="183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D77A3-FC4B-5030-3C87-8B69B1C32799}"/>
              </a:ext>
            </a:extLst>
          </p:cNvPr>
          <p:cNvSpPr/>
          <p:nvPr/>
        </p:nvSpPr>
        <p:spPr>
          <a:xfrm>
            <a:off x="7515602" y="3063092"/>
            <a:ext cx="637797" cy="183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2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7" grpId="0" animBg="1"/>
      <p:bldP spid="19" grpId="0" animBg="1"/>
      <p:bldP spid="21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A045B-350E-45DF-9C78-D4DE8FCF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F1326-D49D-4937-916F-20A18C521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/>
              <a:t>The first empirical study on call graph data generation capabilities of profiling tools.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Evaluated Caliper, HPCToolkit, Score-P, and TAU.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Considered runtime overhead, memory consumption, and the size and quality of the generated call graph data.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1667C-996E-4B11-A0B3-364601E1D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2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Joshua Harless</a:t>
            </a:r>
          </a:p>
          <a:p>
            <a:r>
              <a:rPr lang="en-US" b="0" dirty="0"/>
              <a:t>3101 Turner Hall, College Park, MD 20742</a:t>
            </a:r>
          </a:p>
          <a:p>
            <a:r>
              <a:rPr lang="en-US" b="0" dirty="0"/>
              <a:t>301.405.3384 / </a:t>
            </a:r>
            <a:r>
              <a:rPr lang="en-US" b="0" dirty="0" err="1"/>
              <a:t>jharless@umd.edu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65033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7006-977C-8DCB-DA37-D30C2585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4: Call Path 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16188-0756-508D-1D73-A75602973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4FDD8919-7446-4353-3AEB-9E7E6020F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911461"/>
              </p:ext>
            </p:extLst>
          </p:nvPr>
        </p:nvGraphicFramePr>
        <p:xfrm>
          <a:off x="0" y="-19050"/>
          <a:ext cx="9144000" cy="466651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320778180"/>
                    </a:ext>
                  </a:extLst>
                </a:gridCol>
                <a:gridCol w="1991708">
                  <a:extLst>
                    <a:ext uri="{9D8B030D-6E8A-4147-A177-3AD203B41FA5}">
                      <a16:colId xmlns:a16="http://schemas.microsoft.com/office/drawing/2014/main" val="3724177676"/>
                    </a:ext>
                  </a:extLst>
                </a:gridCol>
                <a:gridCol w="2207172">
                  <a:extLst>
                    <a:ext uri="{9D8B030D-6E8A-4147-A177-3AD203B41FA5}">
                      <a16:colId xmlns:a16="http://schemas.microsoft.com/office/drawing/2014/main" val="3498162170"/>
                    </a:ext>
                  </a:extLst>
                </a:gridCol>
                <a:gridCol w="1973320">
                  <a:extLst>
                    <a:ext uri="{9D8B030D-6E8A-4147-A177-3AD203B41FA5}">
                      <a16:colId xmlns:a16="http://schemas.microsoft.com/office/drawing/2014/main" val="275351540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690113407"/>
                    </a:ext>
                  </a:extLst>
                </a:gridCol>
              </a:tblGrid>
              <a:tr h="56080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Caliper </a:t>
                      </a:r>
                    </a:p>
                    <a:p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inst,samp</a:t>
                      </a:r>
                      <a:r>
                        <a:rPr lang="en-US" sz="16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HPCToolkit </a:t>
                      </a:r>
                    </a:p>
                    <a:p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samp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Score-P </a:t>
                      </a:r>
                    </a:p>
                    <a:p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inst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samp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TAU </a:t>
                      </a:r>
                    </a:p>
                    <a:p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inst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samp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315204"/>
                  </a:ext>
                </a:extLst>
              </a:tr>
              <a:tr h="868736">
                <a:tc>
                  <a:txBody>
                    <a:bodyPr/>
                    <a:lstStyle/>
                    <a:p>
                      <a:r>
                        <a:rPr lang="en-US" sz="1600" b="1" dirty="0"/>
                        <a:t>1st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C00000"/>
                          </a:solidFill>
                        </a:rPr>
                        <a:t>CalcHourglassControlForElems</a:t>
                      </a:r>
                      <a:r>
                        <a:rPr lang="en-US" sz="1600" dirty="0"/>
                        <a:t>, </a:t>
                      </a:r>
                    </a:p>
                    <a:p>
                      <a:r>
                        <a:rPr lang="en-US" sz="1600" dirty="0" err="1"/>
                        <a:t>syscall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C00000"/>
                          </a:solidFill>
                        </a:rPr>
                        <a:t>CalcHourglassControlForElems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main, main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C00000"/>
                          </a:solidFill>
                        </a:rPr>
                        <a:t>CalcHourglassControlForElems</a:t>
                      </a:r>
                      <a:r>
                        <a:rPr lang="en-US" sz="1600" dirty="0"/>
                        <a:t>,</a:t>
                      </a:r>
                    </a:p>
                    <a:p>
                      <a:r>
                        <a:rPr lang="en-US" sz="1600" dirty="0" err="1"/>
                        <a:t>progress_engine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02121"/>
                  </a:ext>
                </a:extLst>
              </a:tr>
              <a:tr h="869850">
                <a:tc>
                  <a:txBody>
                    <a:bodyPr/>
                    <a:lstStyle/>
                    <a:p>
                      <a:r>
                        <a:rPr lang="en-US" sz="1600" b="1" dirty="0"/>
                        <a:t>2nd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CalcFBHourglassForceForElems</a:t>
                      </a:r>
                      <a:r>
                        <a:rPr lang="en-US" sz="1600" dirty="0"/>
                        <a:t>,</a:t>
                      </a:r>
                    </a:p>
                    <a:p>
                      <a:r>
                        <a:rPr lang="en-US" sz="1600" dirty="0"/>
                        <a:t>/lulesh.cc:1062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C00000"/>
                          </a:solidFill>
                        </a:rPr>
                        <a:t>EvalEOSForElems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00FF"/>
                          </a:solidFill>
                        </a:rPr>
                        <a:t>CalcKinematicsForElems</a:t>
                      </a:r>
                      <a:r>
                        <a:rPr lang="en-US" sz="1600" b="1" dirty="0"/>
                        <a:t>, </a:t>
                      </a:r>
                    </a:p>
                    <a:p>
                      <a:r>
                        <a:rPr lang="en-US" sz="1600" b="1" dirty="0" err="1">
                          <a:solidFill>
                            <a:srgbClr val="C00000"/>
                          </a:solidFill>
                        </a:rPr>
                        <a:t>EvalEOSForElems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000FF"/>
                          </a:solidFill>
                        </a:rPr>
                        <a:t>CalcKinematicsForElems</a:t>
                      </a:r>
                      <a:r>
                        <a:rPr lang="en-US" sz="1600" dirty="0"/>
                        <a:t>,</a:t>
                      </a:r>
                    </a:p>
                    <a:p>
                      <a:r>
                        <a:rPr lang="en-US" sz="1600" dirty="0"/>
                        <a:t>__</a:t>
                      </a:r>
                      <a:r>
                        <a:rPr lang="en-US" sz="1600" dirty="0" err="1"/>
                        <a:t>poll_nocancel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458283"/>
                  </a:ext>
                </a:extLst>
              </a:tr>
              <a:tr h="868736">
                <a:tc>
                  <a:txBody>
                    <a:bodyPr/>
                    <a:lstStyle/>
                    <a:p>
                      <a:r>
                        <a:rPr lang="en-US" sz="1600" b="1" dirty="0"/>
                        <a:t>3rd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/>
                          </a:solidFill>
                        </a:rPr>
                        <a:t>IntegrateStressForElems</a:t>
                      </a:r>
                      <a:r>
                        <a:rPr lang="en-US" sz="1600" dirty="0"/>
                        <a:t>,</a:t>
                      </a:r>
                    </a:p>
                    <a:p>
                      <a:r>
                        <a:rPr lang="en-US" sz="1600" dirty="0"/>
                        <a:t>/lulesh.cc:1066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CalcFBHourglassForceForElems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Release(), </a:t>
                      </a:r>
                      <a:r>
                        <a:rPr lang="en-US" sz="1600" dirty="0" err="1"/>
                        <a:t>CalcFBHourglassForElems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/>
                          </a:solidFill>
                        </a:rPr>
                        <a:t>IntegrateStressForElems</a:t>
                      </a:r>
                      <a:r>
                        <a:rPr lang="en-US" sz="1600" dirty="0"/>
                        <a:t>,</a:t>
                      </a:r>
                    </a:p>
                    <a:p>
                      <a:r>
                        <a:rPr lang="en-US" sz="1600" dirty="0" err="1"/>
                        <a:t>addr</a:t>
                      </a:r>
                      <a:r>
                        <a:rPr lang="en-US" sz="1600" dirty="0"/>
                        <a:t>=&lt;2aaac53e0670&gt;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644138"/>
                  </a:ext>
                </a:extLst>
              </a:tr>
              <a:tr h="868736">
                <a:tc>
                  <a:txBody>
                    <a:bodyPr/>
                    <a:lstStyle/>
                    <a:p>
                      <a:r>
                        <a:rPr lang="en-US" sz="1600" b="1" dirty="0"/>
                        <a:t>4th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CalcEnergyForElem</a:t>
                      </a:r>
                      <a:r>
                        <a:rPr lang="en-US" sz="1600" dirty="0"/>
                        <a:t>,</a:t>
                      </a:r>
                    </a:p>
                    <a:p>
                      <a:r>
                        <a:rPr lang="en-US" sz="1600" dirty="0"/>
                        <a:t>/lulesh.cc:1064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CalcMonotonicQRegionForElems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MPI_Allreduce</a:t>
                      </a:r>
                      <a:r>
                        <a:rPr lang="en-US" sz="1600" dirty="0"/>
                        <a:t>,</a:t>
                      </a:r>
                    </a:p>
                    <a:p>
                      <a:r>
                        <a:rPr lang="en-US" sz="1600" dirty="0" err="1"/>
                        <a:t>MPI_Allreduce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CalcFBHourglassForceForElems</a:t>
                      </a:r>
                      <a:r>
                        <a:rPr lang="en-US" sz="1600" dirty="0"/>
                        <a:t>,</a:t>
                      </a:r>
                    </a:p>
                    <a:p>
                      <a:r>
                        <a:rPr lang="en-US" sz="1600" dirty="0"/>
                        <a:t>_</a:t>
                      </a:r>
                      <a:r>
                        <a:rPr lang="en-US" sz="1600" dirty="0" err="1"/>
                        <a:t>poll_nocancel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87242"/>
                  </a:ext>
                </a:extLst>
              </a:tr>
              <a:tr h="611333">
                <a:tc>
                  <a:txBody>
                    <a:bodyPr/>
                    <a:lstStyle/>
                    <a:p>
                      <a:r>
                        <a:rPr lang="en-US" sz="1600" b="1" dirty="0"/>
                        <a:t>5th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/>
                          </a:solidFill>
                        </a:rPr>
                        <a:t>EvalEOSForElem</a:t>
                      </a:r>
                      <a:r>
                        <a:rPr lang="en-US" sz="1600" dirty="0"/>
                        <a:t>,</a:t>
                      </a:r>
                    </a:p>
                    <a:p>
                      <a:r>
                        <a:rPr lang="en-US" sz="1600" dirty="0"/>
                        <a:t>/lulesh.cc:1065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CalcEnergyForElems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CalcElemVolum</a:t>
                      </a:r>
                      <a:r>
                        <a:rPr lang="en-US" sz="1600" dirty="0"/>
                        <a:t>,</a:t>
                      </a:r>
                    </a:p>
                    <a:p>
                      <a:r>
                        <a:rPr lang="en-US" sz="1600" dirty="0"/>
                        <a:t>free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accent1"/>
                          </a:solidFill>
                        </a:rPr>
                        <a:t>EvalEOSForElems</a:t>
                      </a:r>
                      <a:r>
                        <a:rPr lang="en-US" sz="1600" dirty="0"/>
                        <a:t>,</a:t>
                      </a:r>
                    </a:p>
                    <a:p>
                      <a:r>
                        <a:rPr lang="en-US" sz="1600" dirty="0"/>
                        <a:t>.TAU application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29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10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71A6-A7A2-8798-C7AE-C806B0A2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C03AE-D2CF-8809-05CD-F3489E43F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6C4CB797-5307-E8A6-C4B8-1F41798B0EC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57200" y="1765300"/>
            <a:ext cx="826452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6E65DE0-1784-F1B3-BE05-6071278D3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797050"/>
            <a:ext cx="2438400" cy="615950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C76549E-AD60-0284-7AC9-BD95FD27C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1797050"/>
            <a:ext cx="2287588" cy="615950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7D4D256-86CB-A01C-D7F3-0903A8018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5" y="1797050"/>
            <a:ext cx="3505200" cy="615950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1E1C4DD-36AD-EF23-BC7D-BA2C343E2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2413000"/>
            <a:ext cx="2438400" cy="2279650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7A61BBB4-6B8D-7A09-DA79-47E4D3392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2413000"/>
            <a:ext cx="2287588" cy="2279650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25AFF77-207B-03D1-1B54-C9D1BEE62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5" y="2413000"/>
            <a:ext cx="3505200" cy="2279650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B53EF08A-69F2-C51C-FAAC-4E2B3D3C2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538" y="1790700"/>
            <a:ext cx="0" cy="290830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C590E7C6-F7B2-8CE4-8FF0-C3552E76A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1790700"/>
            <a:ext cx="0" cy="290830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51BDB121-2535-CB4A-953B-7D0AA7D45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788" y="2413000"/>
            <a:ext cx="8243888" cy="0"/>
          </a:xfrm>
          <a:prstGeom prst="line">
            <a:avLst/>
          </a:prstGeom>
          <a:noFill/>
          <a:ln w="381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F76AFAE6-9D37-5036-C6C1-A198C9EE9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8" y="1790700"/>
            <a:ext cx="0" cy="290830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DACA17BA-08B1-E8CA-0CED-294C08E36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6325" y="1790700"/>
            <a:ext cx="0" cy="290830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ADD77669-538A-8E34-FE55-9F6BEFA72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788" y="1797050"/>
            <a:ext cx="8243888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7DCEBE77-3B24-A1C6-A8E0-9D45A83F3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788" y="4692650"/>
            <a:ext cx="8243888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1AF36005-E36B-7C95-C1E8-2EEFE6AC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1873250"/>
            <a:ext cx="22764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Profiling Tools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7668337C-CBB6-FB0B-DD95-4CC7A9480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363" y="1873250"/>
            <a:ext cx="1835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Proxy Apps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B1A8A6ED-E93D-70C6-C0B1-350D46445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1873250"/>
            <a:ext cx="28384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Evaluation Metrics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B4962E17-5BAC-75A3-F6FB-002F2A8B3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2498725"/>
            <a:ext cx="2413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2E67745F-0F43-D6AE-AA13-E25691F4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2498725"/>
            <a:ext cx="18653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Caliper 2.6.0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4EE4A06D-5F14-D5CC-8CAB-769867B7A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2865438"/>
            <a:ext cx="241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1B7DF46-17EB-C7E5-2F48-5297F3736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2865438"/>
            <a:ext cx="17621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HPCToolkit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9BE54AA0-3230-D902-152D-095C47BAA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3230563"/>
            <a:ext cx="16621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2021.05.15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CD4CC2B7-5D0B-41E5-C79A-13DD0B9BD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3598863"/>
            <a:ext cx="241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F8438CA1-C923-A11D-9DB3-233F54FE2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3598863"/>
            <a:ext cx="9318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Score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B504CDC8-0C72-57E8-F5E5-60ED2E46B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3598863"/>
            <a:ext cx="2349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7793A57E-9452-B43A-9593-C77BD663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598863"/>
            <a:ext cx="8461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P 7.1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B7B73F32-F1A3-5E7C-996D-6F85D8FB9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3962400"/>
            <a:ext cx="241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78C1DE30-9F5B-F823-ECC4-31BF04A54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3962400"/>
            <a:ext cx="1676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TAU 2.30.1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5508747E-748D-04E8-EE3A-59D26E94C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363" y="2498725"/>
            <a:ext cx="2397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4C43C208-86CF-33D7-70C4-99E5A6E4C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63" y="2498725"/>
            <a:ext cx="82708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AMG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1C1CC17C-85F4-A315-47FA-8B77CE025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363" y="2865438"/>
            <a:ext cx="2397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F28B8A27-19D6-A536-FD6A-3B4E9C5FC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63" y="2865438"/>
            <a:ext cx="1320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LULESH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8314153B-C48A-B581-8830-072F95895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363" y="3230563"/>
            <a:ext cx="2397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ACE82ED3-A6BB-165A-F485-85DDFAB14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63" y="3230563"/>
            <a:ext cx="16240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Quicksilver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000CDAF7-1B1C-9D51-B240-60FAE817C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2498725"/>
            <a:ext cx="256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2A2F30"/>
                </a:solidFill>
              </a:rPr>
              <a:t>1.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D725D309-5C01-0E97-C3E1-F2DAF79F7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2498725"/>
            <a:ext cx="26924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Runtime Overhead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0">
            <a:extLst>
              <a:ext uri="{FF2B5EF4-FFF2-40B4-BE49-F238E27FC236}">
                <a16:creationId xmlns:a16="http://schemas.microsoft.com/office/drawing/2014/main" id="{7E876938-82E7-5CA2-EF0B-6F675CD0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2865438"/>
            <a:ext cx="256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2A2F30"/>
                </a:solidFill>
              </a:rPr>
              <a:t>2.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1">
            <a:extLst>
              <a:ext uri="{FF2B5EF4-FFF2-40B4-BE49-F238E27FC236}">
                <a16:creationId xmlns:a16="http://schemas.microsoft.com/office/drawing/2014/main" id="{482ACC9E-CFA4-02BB-71CD-724C5750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2865438"/>
            <a:ext cx="22018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Memory Usage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A6D87D80-EB58-BBED-2FBC-E469AA254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3230563"/>
            <a:ext cx="256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2A2F30"/>
                </a:solidFill>
              </a:rPr>
              <a:t>3.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0A1B0C3C-1B67-BBE5-D507-5A42230CC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3230563"/>
            <a:ext cx="14573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Data Size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6791894F-1046-E6AC-B21A-92827C6DE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3598863"/>
            <a:ext cx="256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2A2F30"/>
                </a:solidFill>
              </a:rPr>
              <a:t>4.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76A0A767-AE17-8D4A-F140-B7B6CD58B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3598863"/>
            <a:ext cx="2506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Data Correctness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011C776F-5292-1F9F-9362-17F882E3B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3962400"/>
            <a:ext cx="256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2A2F30"/>
                </a:solidFill>
              </a:rPr>
              <a:t>5.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854968A7-874A-22C2-8BD3-02607ECC2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3962400"/>
            <a:ext cx="21177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Data Richness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ED3B54A4-C22C-0D56-1D25-8915C9788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1873250"/>
            <a:ext cx="22764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Profiling Tools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19">
            <a:extLst>
              <a:ext uri="{FF2B5EF4-FFF2-40B4-BE49-F238E27FC236}">
                <a16:creationId xmlns:a16="http://schemas.microsoft.com/office/drawing/2014/main" id="{01A37F1E-764B-31ED-DCB0-B79A56E3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75" y="1873250"/>
            <a:ext cx="1835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Proxy Apps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8C85D75-E8BF-8A3F-9A49-643FB784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006" y="1035605"/>
            <a:ext cx="8229600" cy="634445"/>
          </a:xfrm>
        </p:spPr>
        <p:txBody>
          <a:bodyPr>
            <a:noAutofit/>
          </a:bodyPr>
          <a:lstStyle/>
          <a:p>
            <a:pPr marL="231775" indent="-231775">
              <a:spcBef>
                <a:spcPts val="1800"/>
              </a:spcBef>
              <a:buFont typeface="Arial"/>
              <a:buChar char="•"/>
            </a:pPr>
            <a:r>
              <a:rPr lang="en-US" sz="2300" dirty="0"/>
              <a:t>Comparatively evaluate call graph data generation capabilities of several profiling tools.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5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1E57-C6DC-43AF-BF26-7264DF86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9FC57-1030-4C03-A840-C2B7C4708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DC8977BD-7C48-414A-9BAA-C26867A677A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57201" y="1096052"/>
            <a:ext cx="8229600" cy="356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E4C26F9-EC17-4543-BBFE-43E47C79A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05" y="1123187"/>
            <a:ext cx="2048706" cy="485246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C26D3BF-6BA3-4D33-9907-138DD350D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811" y="1123187"/>
            <a:ext cx="1821072" cy="485246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BE91EC7-DFED-4DC3-BED7-87121A5F9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05" y="1608434"/>
            <a:ext cx="2048706" cy="1956947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46A000D-0FCF-4648-9B29-D4603DD50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811" y="1608434"/>
            <a:ext cx="1821072" cy="1956947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8914237F-73A7-4C3E-BB6A-2B6C59387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98" y="3565380"/>
            <a:ext cx="8204308" cy="1083823"/>
          </a:xfrm>
          <a:prstGeom prst="rect">
            <a:avLst/>
          </a:prstGeom>
          <a:solidFill>
            <a:srgbClr val="F5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6BEB2ED6-D127-483E-9E50-A4C23025C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3811" y="1116803"/>
            <a:ext cx="0" cy="2454963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DC6653DB-22C5-4821-862F-AC0DCFE7D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4882" y="1116803"/>
            <a:ext cx="0" cy="2454963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8049F277-B85E-45E9-BE9E-DE74606E0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2347" y="1116803"/>
            <a:ext cx="0" cy="2454963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69F1C007-EA55-4CDE-AA4D-149F97800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782" y="1608434"/>
            <a:ext cx="8209050" cy="0"/>
          </a:xfrm>
          <a:prstGeom prst="line">
            <a:avLst/>
          </a:prstGeom>
          <a:noFill/>
          <a:ln w="381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5D404769-D190-46E0-8803-6A535115C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782" y="3565380"/>
            <a:ext cx="8209050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721F505E-D272-4518-8A65-E76F8F425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05" y="1116803"/>
            <a:ext cx="0" cy="3538786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99FA62CE-E807-46D0-9F21-4E6C90DF3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508" y="1116803"/>
            <a:ext cx="0" cy="3538786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DB043DC8-2C0B-4328-ACC5-97206E17D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782" y="1123187"/>
            <a:ext cx="8209050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3C87690E-7F11-4F54-A26B-0CA6D425F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782" y="4649203"/>
            <a:ext cx="8209050" cy="0"/>
          </a:xfrm>
          <a:prstGeom prst="line">
            <a:avLst/>
          </a:prstGeom>
          <a:noFill/>
          <a:ln w="12700" cap="flat">
            <a:solidFill>
              <a:srgbClr val="F4F1F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9636574B-BE8F-428D-8F25-B79719C51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91" y="1180651"/>
            <a:ext cx="1797360" cy="33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Profiling Tools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C2578B91-56F2-4A40-BFF5-929B4FAF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497" y="1180651"/>
            <a:ext cx="1451167" cy="33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Proxy Apps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C68A241-0C30-4303-AEA5-5DBEB8E5F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91" y="1673878"/>
            <a:ext cx="189695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84FFAAD0-5CB6-4A19-B425-032F49B54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42" y="1673878"/>
            <a:ext cx="871016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Caliper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C46A953A-E48A-4145-B6F5-E5A12EC33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738" y="1673878"/>
            <a:ext cx="241861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EFF677ED-9FB4-4781-BA58-AEC199C59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105" y="1673878"/>
            <a:ext cx="172306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19F647B2-CBC0-452C-AF56-1383F1A48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99" y="1673878"/>
            <a:ext cx="241861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D1AA1C83-B67A-4A1F-95D9-CE90178E4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866" y="1673878"/>
            <a:ext cx="172306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32C6919B-C04D-4599-8752-8F485063C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259" y="1673878"/>
            <a:ext cx="240280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6C190165-D304-45CD-B00F-E2A4A944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91" y="1962791"/>
            <a:ext cx="189695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36A3450F-3A54-4149-BAE3-C5A219EB7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42" y="1962791"/>
            <a:ext cx="1323122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HPCToolkit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8CFB19B8-5486-453A-AD64-827421A96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42" y="2256493"/>
            <a:ext cx="643382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2021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EE6EF8FE-3721-4380-A083-803FB1A8F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549" y="2256493"/>
            <a:ext cx="173887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DC4E02F8-D4C4-4017-AD95-D1DC85AD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943" y="2256493"/>
            <a:ext cx="376228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8D8595B1-52CA-4CD3-A39D-2F310D6FB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096" y="2256493"/>
            <a:ext cx="173887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239783C3-11C8-46CE-A6F4-0B4E682D2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070" y="2256493"/>
            <a:ext cx="374648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FD7A6F5A-096A-449A-9644-2C6B3177F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91" y="2545406"/>
            <a:ext cx="189695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57F09405-0536-408B-9191-20447E90B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42" y="2545406"/>
            <a:ext cx="736649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Score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A3DDF796-65C5-4C34-9A48-D61CDAD34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816" y="2545406"/>
            <a:ext cx="186533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CD3D7BF8-9C8F-41AF-B3FA-079CDFD3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436" y="2545406"/>
            <a:ext cx="265573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01776E30-A650-4619-9B89-A619B4E6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909" y="2545406"/>
            <a:ext cx="240280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AB908D33-9EBE-422A-BAF2-9E9C43F77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695" y="2545406"/>
            <a:ext cx="173887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7">
            <a:extLst>
              <a:ext uri="{FF2B5EF4-FFF2-40B4-BE49-F238E27FC236}">
                <a16:creationId xmlns:a16="http://schemas.microsoft.com/office/drawing/2014/main" id="{6A5B3C1F-E4B8-49E0-A048-1A5764366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088" y="2545406"/>
            <a:ext cx="241861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8">
            <a:extLst>
              <a:ext uri="{FF2B5EF4-FFF2-40B4-BE49-F238E27FC236}">
                <a16:creationId xmlns:a16="http://schemas.microsoft.com/office/drawing/2014/main" id="{8BAF7BF1-A4F4-4C82-94E5-159738BE2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91" y="2839107"/>
            <a:ext cx="189695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9">
            <a:extLst>
              <a:ext uri="{FF2B5EF4-FFF2-40B4-BE49-F238E27FC236}">
                <a16:creationId xmlns:a16="http://schemas.microsoft.com/office/drawing/2014/main" id="{1D11AAA6-668B-4D89-9659-CAD4C549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42" y="2839107"/>
            <a:ext cx="588054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TAU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0">
            <a:extLst>
              <a:ext uri="{FF2B5EF4-FFF2-40B4-BE49-F238E27FC236}">
                <a16:creationId xmlns:a16="http://schemas.microsoft.com/office/drawing/2014/main" id="{383123A9-562C-4062-A434-E608B7FC1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807" y="2839107"/>
            <a:ext cx="241861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1">
            <a:extLst>
              <a:ext uri="{FF2B5EF4-FFF2-40B4-BE49-F238E27FC236}">
                <a16:creationId xmlns:a16="http://schemas.microsoft.com/office/drawing/2014/main" id="{2ABED115-9C1D-45BF-8415-F4311E8C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74" y="2839107"/>
            <a:ext cx="172306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2">
            <a:extLst>
              <a:ext uri="{FF2B5EF4-FFF2-40B4-BE49-F238E27FC236}">
                <a16:creationId xmlns:a16="http://schemas.microsoft.com/office/drawing/2014/main" id="{F8B92C9A-8C57-451E-B95A-4B537CF44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567" y="2839107"/>
            <a:ext cx="374648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3">
            <a:extLst>
              <a:ext uri="{FF2B5EF4-FFF2-40B4-BE49-F238E27FC236}">
                <a16:creationId xmlns:a16="http://schemas.microsoft.com/office/drawing/2014/main" id="{819CFCBE-2C7F-41D7-BD0C-6612A081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721" y="2839107"/>
            <a:ext cx="172306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4">
            <a:extLst>
              <a:ext uri="{FF2B5EF4-FFF2-40B4-BE49-F238E27FC236}">
                <a16:creationId xmlns:a16="http://schemas.microsoft.com/office/drawing/2014/main" id="{B2518D8D-445C-4713-B911-8ECF6FF2F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14" y="2839107"/>
            <a:ext cx="241861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5">
            <a:extLst>
              <a:ext uri="{FF2B5EF4-FFF2-40B4-BE49-F238E27FC236}">
                <a16:creationId xmlns:a16="http://schemas.microsoft.com/office/drawing/2014/main" id="{C2DC421F-C515-4475-AAE4-6D7B2F24F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497" y="1673878"/>
            <a:ext cx="189695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6">
            <a:extLst>
              <a:ext uri="{FF2B5EF4-FFF2-40B4-BE49-F238E27FC236}">
                <a16:creationId xmlns:a16="http://schemas.microsoft.com/office/drawing/2014/main" id="{2A70978C-623A-4578-BBDB-967812055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947" y="1673878"/>
            <a:ext cx="466333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AM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463DF0BB-56F1-4CA5-8525-21A9C15F3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7368" y="1673878"/>
            <a:ext cx="292446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58">
            <a:extLst>
              <a:ext uri="{FF2B5EF4-FFF2-40B4-BE49-F238E27FC236}">
                <a16:creationId xmlns:a16="http://schemas.microsoft.com/office/drawing/2014/main" id="{5EFCB8E3-311A-4617-A058-9D4AEB9A1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497" y="1962791"/>
            <a:ext cx="189695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59">
            <a:extLst>
              <a:ext uri="{FF2B5EF4-FFF2-40B4-BE49-F238E27FC236}">
                <a16:creationId xmlns:a16="http://schemas.microsoft.com/office/drawing/2014/main" id="{C8E343ED-702A-4F8A-B3D2-6938706DC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947" y="1962791"/>
            <a:ext cx="1043322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LULESH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0">
            <a:extLst>
              <a:ext uri="{FF2B5EF4-FFF2-40B4-BE49-F238E27FC236}">
                <a16:creationId xmlns:a16="http://schemas.microsoft.com/office/drawing/2014/main" id="{17C763ED-6ADA-482C-B319-80F0D932D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497" y="2256493"/>
            <a:ext cx="189695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1">
            <a:extLst>
              <a:ext uri="{FF2B5EF4-FFF2-40B4-BE49-F238E27FC236}">
                <a16:creationId xmlns:a16="http://schemas.microsoft.com/office/drawing/2014/main" id="{3A2B6050-CC09-4566-A96E-3285800E1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947" y="2256493"/>
            <a:ext cx="1286764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Quicksilver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79B4F26-5C38-46FE-8DDF-E865D7757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753" y="1129571"/>
            <a:ext cx="1852653" cy="455204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E89AFC15-DFFB-4F39-BDF5-BAC9E9B61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131" y="1614820"/>
            <a:ext cx="1856824" cy="1950560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06C69820-2D06-4C20-B290-D84DBBE9D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848" y="1187037"/>
            <a:ext cx="174936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Environment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2">
            <a:extLst>
              <a:ext uri="{FF2B5EF4-FFF2-40B4-BE49-F238E27FC236}">
                <a16:creationId xmlns:a16="http://schemas.microsoft.com/office/drawing/2014/main" id="{E5EDD6C8-9DDD-4D53-949D-6D71264B5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848" y="1680263"/>
            <a:ext cx="189695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3">
            <a:extLst>
              <a:ext uri="{FF2B5EF4-FFF2-40B4-BE49-F238E27FC236}">
                <a16:creationId xmlns:a16="http://schemas.microsoft.com/office/drawing/2014/main" id="{E2C46577-A4D7-4CD7-B065-2FEB60811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299" y="1680263"/>
            <a:ext cx="76262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GCC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4">
            <a:extLst>
              <a:ext uri="{FF2B5EF4-FFF2-40B4-BE49-F238E27FC236}">
                <a16:creationId xmlns:a16="http://schemas.microsoft.com/office/drawing/2014/main" id="{D857F8BF-D550-4972-9C54-AB4D282AE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000" y="1680263"/>
            <a:ext cx="28622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65">
            <a:extLst>
              <a:ext uri="{FF2B5EF4-FFF2-40B4-BE49-F238E27FC236}">
                <a16:creationId xmlns:a16="http://schemas.microsoft.com/office/drawing/2014/main" id="{86DAA641-EF13-4698-8281-A3FBD4EEE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786" y="1680263"/>
            <a:ext cx="173887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66">
            <a:extLst>
              <a:ext uri="{FF2B5EF4-FFF2-40B4-BE49-F238E27FC236}">
                <a16:creationId xmlns:a16="http://schemas.microsoft.com/office/drawing/2014/main" id="{86F793AE-4529-4882-913E-BE6AD05F9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760" y="1680263"/>
            <a:ext cx="240280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F7812ADB-2482-4E95-8F62-3C751D88F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547" y="1680263"/>
            <a:ext cx="172306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68">
            <a:extLst>
              <a:ext uri="{FF2B5EF4-FFF2-40B4-BE49-F238E27FC236}">
                <a16:creationId xmlns:a16="http://schemas.microsoft.com/office/drawing/2014/main" id="{CA867A20-72F8-46C4-B5AB-6968B4484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940" y="1680263"/>
            <a:ext cx="241861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69">
            <a:extLst>
              <a:ext uri="{FF2B5EF4-FFF2-40B4-BE49-F238E27FC236}">
                <a16:creationId xmlns:a16="http://schemas.microsoft.com/office/drawing/2014/main" id="{25697F05-BB81-48B3-BB58-1DEB30593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848" y="1969176"/>
            <a:ext cx="189695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0">
            <a:extLst>
              <a:ext uri="{FF2B5EF4-FFF2-40B4-BE49-F238E27FC236}">
                <a16:creationId xmlns:a16="http://schemas.microsoft.com/office/drawing/2014/main" id="{B12A5760-62A8-4A27-AEBA-9BC8131A2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299" y="1969176"/>
            <a:ext cx="1255148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Open MPI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1">
            <a:extLst>
              <a:ext uri="{FF2B5EF4-FFF2-40B4-BE49-F238E27FC236}">
                <a16:creationId xmlns:a16="http://schemas.microsoft.com/office/drawing/2014/main" id="{40A8FCEE-6EBF-40DB-933E-FBE129C98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299" y="2262878"/>
            <a:ext cx="641801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3.0.1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2">
            <a:extLst>
              <a:ext uri="{FF2B5EF4-FFF2-40B4-BE49-F238E27FC236}">
                <a16:creationId xmlns:a16="http://schemas.microsoft.com/office/drawing/2014/main" id="{11A07689-12E2-4FC5-A895-7519F6F84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848" y="2551791"/>
            <a:ext cx="189695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3">
            <a:extLst>
              <a:ext uri="{FF2B5EF4-FFF2-40B4-BE49-F238E27FC236}">
                <a16:creationId xmlns:a16="http://schemas.microsoft.com/office/drawing/2014/main" id="{BC7FE9A4-0BDE-4D2F-AE29-72A0CE4EE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299" y="2551791"/>
            <a:ext cx="964283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x86_64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4">
            <a:extLst>
              <a:ext uri="{FF2B5EF4-FFF2-40B4-BE49-F238E27FC236}">
                <a16:creationId xmlns:a16="http://schemas.microsoft.com/office/drawing/2014/main" id="{FADE4B19-0154-4637-9D77-AA6952BF2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299" y="2845492"/>
            <a:ext cx="1365804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architecture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0">
            <a:extLst>
              <a:ext uri="{FF2B5EF4-FFF2-40B4-BE49-F238E27FC236}">
                <a16:creationId xmlns:a16="http://schemas.microsoft.com/office/drawing/2014/main" id="{F6ED6A84-484E-486E-9191-1EC26DEC9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91" y="3629229"/>
            <a:ext cx="189695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1">
            <a:extLst>
              <a:ext uri="{FF2B5EF4-FFF2-40B4-BE49-F238E27FC236}">
                <a16:creationId xmlns:a16="http://schemas.microsoft.com/office/drawing/2014/main" id="{0EE3163D-2431-4739-AF5B-779E3F7EB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42" y="3629229"/>
            <a:ext cx="589103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 dirty="0">
                <a:solidFill>
                  <a:srgbClr val="2A2F30"/>
                </a:solidFill>
              </a:rPr>
              <a:t>All applications are written in C/C++ and use only MPI.</a:t>
            </a:r>
            <a:endParaRPr lang="en-US" altLang="en-US" dirty="0"/>
          </a:p>
        </p:txBody>
      </p:sp>
      <p:sp>
        <p:nvSpPr>
          <p:cNvPr id="101" name="Rectangle 92">
            <a:extLst>
              <a:ext uri="{FF2B5EF4-FFF2-40B4-BE49-F238E27FC236}">
                <a16:creationId xmlns:a16="http://schemas.microsoft.com/office/drawing/2014/main" id="{DBE7830F-2DCD-4D4D-AA27-75FDB6FA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91" y="3922930"/>
            <a:ext cx="189695" cy="3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93">
            <a:extLst>
              <a:ext uri="{FF2B5EF4-FFF2-40B4-BE49-F238E27FC236}">
                <a16:creationId xmlns:a16="http://schemas.microsoft.com/office/drawing/2014/main" id="{8DC0296B-BB2D-43CC-9A78-371F95B1F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48" y="4226865"/>
            <a:ext cx="703513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900" dirty="0">
                <a:solidFill>
                  <a:srgbClr val="2A2F30"/>
                </a:solidFill>
              </a:rPr>
              <a:t>Sampling and instrumentation methods are evaluated separately.</a:t>
            </a:r>
            <a:endParaRPr lang="en-US" altLang="en-US" dirty="0"/>
          </a:p>
        </p:txBody>
      </p:sp>
      <p:sp>
        <p:nvSpPr>
          <p:cNvPr id="103" name="Rectangle 94">
            <a:extLst>
              <a:ext uri="{FF2B5EF4-FFF2-40B4-BE49-F238E27FC236}">
                <a16:creationId xmlns:a16="http://schemas.microsoft.com/office/drawing/2014/main" id="{27A6E3B5-7F4A-4A22-8FDF-75247AE6D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91" y="4211843"/>
            <a:ext cx="189695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95">
            <a:extLst>
              <a:ext uri="{FF2B5EF4-FFF2-40B4-BE49-F238E27FC236}">
                <a16:creationId xmlns:a16="http://schemas.microsoft.com/office/drawing/2014/main" id="{81DCA3BD-CA39-4DA8-8FFB-B32EC2EA2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42" y="3926893"/>
            <a:ext cx="2986115" cy="3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Weak scaling experiments.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41A2D9E-6A45-4D74-B49F-95AD8D28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502" y="1130365"/>
            <a:ext cx="2432646" cy="462085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FA13F8E-16D9-4B4A-B002-04A3C93FB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502" y="1612728"/>
            <a:ext cx="2432646" cy="1945313"/>
          </a:xfrm>
          <a:prstGeom prst="rect">
            <a:avLst/>
          </a:prstGeom>
          <a:solidFill>
            <a:srgbClr val="E9C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C4607D2E-FDE4-44FC-AD1E-8FBEE6F25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943" y="1187488"/>
            <a:ext cx="2151879" cy="2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Evaluation Metrics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75">
            <a:extLst>
              <a:ext uri="{FF2B5EF4-FFF2-40B4-BE49-F238E27FC236}">
                <a16:creationId xmlns:a16="http://schemas.microsoft.com/office/drawing/2014/main" id="{39AC7411-F6CE-44D1-AEC5-49F81E7E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943" y="1677783"/>
            <a:ext cx="189188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76">
            <a:extLst>
              <a:ext uri="{FF2B5EF4-FFF2-40B4-BE49-F238E27FC236}">
                <a16:creationId xmlns:a16="http://schemas.microsoft.com/office/drawing/2014/main" id="{CCBADFC0-8C1E-4E41-8D6F-8E65F3CE4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482" y="1677783"/>
            <a:ext cx="1001122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Runtime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77">
            <a:extLst>
              <a:ext uri="{FF2B5EF4-FFF2-40B4-BE49-F238E27FC236}">
                <a16:creationId xmlns:a16="http://schemas.microsoft.com/office/drawing/2014/main" id="{64F28851-DA88-4FCB-B769-8BFEEFCC8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482" y="1964978"/>
            <a:ext cx="1163508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Overhead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78">
            <a:extLst>
              <a:ext uri="{FF2B5EF4-FFF2-40B4-BE49-F238E27FC236}">
                <a16:creationId xmlns:a16="http://schemas.microsoft.com/office/drawing/2014/main" id="{FC920269-71E1-44CC-B1AF-E2283CBEF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943" y="2256934"/>
            <a:ext cx="189188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79">
            <a:extLst>
              <a:ext uri="{FF2B5EF4-FFF2-40B4-BE49-F238E27FC236}">
                <a16:creationId xmlns:a16="http://schemas.microsoft.com/office/drawing/2014/main" id="{242E772E-ACDE-46C7-81D1-75DFA97CF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482" y="2256934"/>
            <a:ext cx="972743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Memory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0">
            <a:extLst>
              <a:ext uri="{FF2B5EF4-FFF2-40B4-BE49-F238E27FC236}">
                <a16:creationId xmlns:a16="http://schemas.microsoft.com/office/drawing/2014/main" id="{35C1FDF4-511D-44BF-8517-3D037F57A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387" y="2256934"/>
            <a:ext cx="800897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Usage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1">
            <a:extLst>
              <a:ext uri="{FF2B5EF4-FFF2-40B4-BE49-F238E27FC236}">
                <a16:creationId xmlns:a16="http://schemas.microsoft.com/office/drawing/2014/main" id="{3F1F2C4A-E070-4EC4-B9EE-2E97A9515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943" y="2544130"/>
            <a:ext cx="189188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2">
            <a:extLst>
              <a:ext uri="{FF2B5EF4-FFF2-40B4-BE49-F238E27FC236}">
                <a16:creationId xmlns:a16="http://schemas.microsoft.com/office/drawing/2014/main" id="{C7E11671-ED61-4C3E-B26D-D5BB5F892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482" y="2544130"/>
            <a:ext cx="613286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Data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83">
            <a:extLst>
              <a:ext uri="{FF2B5EF4-FFF2-40B4-BE49-F238E27FC236}">
                <a16:creationId xmlns:a16="http://schemas.microsoft.com/office/drawing/2014/main" id="{79326B45-4CC6-4BAB-ADB8-735F6C1B9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353" y="2544130"/>
            <a:ext cx="572294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Size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84">
            <a:extLst>
              <a:ext uri="{FF2B5EF4-FFF2-40B4-BE49-F238E27FC236}">
                <a16:creationId xmlns:a16="http://schemas.microsoft.com/office/drawing/2014/main" id="{81923868-C6A6-4435-A23F-00666D600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943" y="2836085"/>
            <a:ext cx="189188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85">
            <a:extLst>
              <a:ext uri="{FF2B5EF4-FFF2-40B4-BE49-F238E27FC236}">
                <a16:creationId xmlns:a16="http://schemas.microsoft.com/office/drawing/2014/main" id="{1A8DBFD3-6DB2-49B3-B63C-C50D980BF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482" y="2836085"/>
            <a:ext cx="613286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Data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86">
            <a:extLst>
              <a:ext uri="{FF2B5EF4-FFF2-40B4-BE49-F238E27FC236}">
                <a16:creationId xmlns:a16="http://schemas.microsoft.com/office/drawing/2014/main" id="{09EEED79-BCE4-44AE-ACEF-8B87A2E03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353" y="2836085"/>
            <a:ext cx="1401570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Correctness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87">
            <a:extLst>
              <a:ext uri="{FF2B5EF4-FFF2-40B4-BE49-F238E27FC236}">
                <a16:creationId xmlns:a16="http://schemas.microsoft.com/office/drawing/2014/main" id="{D359B06A-B9D2-4374-9D66-1F582652B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943" y="3123280"/>
            <a:ext cx="189188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88">
            <a:extLst>
              <a:ext uri="{FF2B5EF4-FFF2-40B4-BE49-F238E27FC236}">
                <a16:creationId xmlns:a16="http://schemas.microsoft.com/office/drawing/2014/main" id="{FDF05FCF-CDE7-4B90-A9AB-2544E746F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482" y="3123280"/>
            <a:ext cx="613286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Data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89">
            <a:extLst>
              <a:ext uri="{FF2B5EF4-FFF2-40B4-BE49-F238E27FC236}">
                <a16:creationId xmlns:a16="http://schemas.microsoft.com/office/drawing/2014/main" id="{5C612970-EF34-4D9C-8336-0F0610820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353" y="3123280"/>
            <a:ext cx="1094139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Richness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8">
            <a:extLst>
              <a:ext uri="{FF2B5EF4-FFF2-40B4-BE49-F238E27FC236}">
                <a16:creationId xmlns:a16="http://schemas.microsoft.com/office/drawing/2014/main" id="{48D772B8-9C5D-3A06-BCDF-59DE20C60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502" y="1129571"/>
            <a:ext cx="2432646" cy="442128"/>
          </a:xfrm>
          <a:prstGeom prst="rect">
            <a:avLst/>
          </a:prstGeom>
          <a:solidFill>
            <a:srgbClr val="C30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26">
            <a:extLst>
              <a:ext uri="{FF2B5EF4-FFF2-40B4-BE49-F238E27FC236}">
                <a16:creationId xmlns:a16="http://schemas.microsoft.com/office/drawing/2014/main" id="{F432B3F0-8779-430A-EC5D-EB4A5550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943" y="1186694"/>
            <a:ext cx="2151879" cy="2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Evaluation Metrics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75">
            <a:extLst>
              <a:ext uri="{FF2B5EF4-FFF2-40B4-BE49-F238E27FC236}">
                <a16:creationId xmlns:a16="http://schemas.microsoft.com/office/drawing/2014/main" id="{51EF5BAA-0313-9E90-6C8E-95DFEE69A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943" y="1676989"/>
            <a:ext cx="189188" cy="3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2A2F3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25">
            <a:extLst>
              <a:ext uri="{FF2B5EF4-FFF2-40B4-BE49-F238E27FC236}">
                <a16:creationId xmlns:a16="http://schemas.microsoft.com/office/drawing/2014/main" id="{A331F4E2-CEA3-4E7E-E053-A76A33C5B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848" y="1187967"/>
            <a:ext cx="174936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rgbClr val="F4F1F1"/>
                </a:solidFill>
                <a:effectLst/>
                <a:latin typeface="Arial" panose="020B0604020202020204" pitchFamily="34" charset="0"/>
              </a:rPr>
              <a:t>Environment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4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258B-C6BF-43E6-B2EC-D81486E2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Methods for Profiling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215BE-1533-4234-9BB0-39ADE584C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3A6A144-B872-429D-88C4-4F08B86F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5428427" cy="3429000"/>
          </a:xfrm>
        </p:spPr>
        <p:txBody>
          <a:bodyPr>
            <a:normAutofit fontScale="77500" lnSpcReduction="20000"/>
          </a:bodyPr>
          <a:lstStyle/>
          <a:p>
            <a:pPr marL="231775" indent="-231775">
              <a:buFont typeface="Arial"/>
              <a:buChar char="•"/>
            </a:pPr>
            <a:r>
              <a:rPr lang="en-US" dirty="0"/>
              <a:t>Instrumentation</a:t>
            </a:r>
          </a:p>
          <a:p>
            <a:pPr marL="688975" lvl="1" indent="-231775">
              <a:buFont typeface="Arial"/>
              <a:buChar char="•"/>
            </a:pPr>
            <a:r>
              <a:rPr lang="en-US" dirty="0"/>
              <a:t>Instrument the source or binary code.</a:t>
            </a:r>
          </a:p>
          <a:p>
            <a:pPr marL="688975" lvl="1" indent="-231775">
              <a:buFont typeface="Arial"/>
              <a:buChar char="•"/>
            </a:pPr>
            <a:r>
              <a:rPr lang="en-US" dirty="0"/>
              <a:t>Collect performance measurements at each instrumentation point.</a:t>
            </a:r>
          </a:p>
          <a:p>
            <a:pPr marL="688975" lvl="1" indent="-231775">
              <a:buFont typeface="Arial"/>
              <a:buChar char="•"/>
            </a:pPr>
            <a:r>
              <a:rPr lang="en-US" dirty="0"/>
              <a:t>Can be done by the user or the tool itself.</a:t>
            </a:r>
          </a:p>
          <a:p>
            <a:pPr marL="231775" indent="-231775">
              <a:spcBef>
                <a:spcPts val="1800"/>
              </a:spcBef>
              <a:buFont typeface="Arial"/>
              <a:buChar char="•"/>
            </a:pPr>
            <a:r>
              <a:rPr lang="en-US" dirty="0"/>
              <a:t>Sampling</a:t>
            </a:r>
          </a:p>
          <a:p>
            <a:pPr marL="688975" lvl="1" indent="-231775">
              <a:buFont typeface="Arial"/>
              <a:buChar char="•"/>
            </a:pPr>
            <a:r>
              <a:rPr lang="en-US" dirty="0"/>
              <a:t>Periodically sample the program, check the PC and collect function call stack.</a:t>
            </a:r>
          </a:p>
          <a:p>
            <a:pPr marL="688975" lvl="1" indent="-231775">
              <a:buFont typeface="Arial"/>
              <a:buChar char="•"/>
            </a:pPr>
            <a:r>
              <a:rPr lang="en-US" dirty="0"/>
              <a:t>Aggregate the performance measurements of a code block across multiple samples.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74B5A-F011-412F-84C7-E342CD68D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86" r="62651"/>
          <a:stretch/>
        </p:blipFill>
        <p:spPr>
          <a:xfrm>
            <a:off x="5885626" y="2152650"/>
            <a:ext cx="280117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CFF9-C2C4-4F07-B987-D6CAC824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1: Runtime Overhead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DA31E-8C6B-4A15-8553-3476FAC12D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execution time of an application should not be perturbed significantly by the profiling tool. </a:t>
                </a:r>
              </a:p>
              <a:p>
                <a:pPr marL="457200" indent="-4572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Measure the time using </a:t>
                </a:r>
                <a:r>
                  <a:rPr lang="en-US" sz="2400" dirty="0" err="1">
                    <a:latin typeface="Cascadia Code" panose="020B0609020000020004" pitchFamily="49" charset="0"/>
                    <a:cs typeface="Cascadia Code" panose="020B0609020000020004" pitchFamily="49" charset="0"/>
                  </a:rPr>
                  <a:t>MPI_Wtime</a:t>
                </a:r>
                <a:r>
                  <a:rPr lang="en-US" sz="2400" dirty="0">
                    <a:latin typeface="Cascadia Code" panose="020B0609020000020004" pitchFamily="49" charset="0"/>
                    <a:cs typeface="Cascadia Code" panose="020B0609020000020004" pitchFamily="49" charset="0"/>
                  </a:rPr>
                  <a:t>().</a:t>
                </a:r>
                <a:br>
                  <a:rPr lang="en-US" sz="2400" dirty="0">
                    <a:latin typeface="Cascadia Code" panose="020B0609020000020004" pitchFamily="49" charset="0"/>
                    <a:cs typeface="Cascadia Code" panose="020B0609020000020004" pitchFamily="49" charset="0"/>
                  </a:rPr>
                </a:br>
                <a:br>
                  <a:rPr lang="en-US" sz="1400" b="0" i="1" dirty="0">
                    <a:latin typeface="Cambria Math" panose="02040503050406030204" pitchFamily="18" charset="0"/>
                  </a:rPr>
                </a:b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R="0" lvl="1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C30A29"/>
                  </a:buClr>
                  <a:buSzPct val="68000"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𝑅𝑒𝑙𝑎𝑡𝑖𝑣𝑒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𝐸𝑥𝑒𝑐𝑢𝑡𝑖𝑜𝑛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𝑀𝑃𝐼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𝑊𝑡𝑖𝑚𝑒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𝑝𝑟𝑜𝑓𝑖𝑙𝑖𝑛𝑔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𝑀𝑃𝐼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𝑊𝑡𝑖𝑚𝑒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𝑤𝑖𝑡h𝑜𝑢𝑡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𝑝𝑟𝑜𝑓𝑖𝑙𝑖𝑛𝑔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br>
                  <a:rPr lang="en-US" sz="1600" dirty="0"/>
                </a:br>
                <a:endParaRPr lang="en-US" sz="16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DA31E-8C6B-4A15-8553-3476FAC12D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96" t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C7DF6-7215-415B-A2B8-490A32C58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6C02-1271-4CFE-A9A0-900FC673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1: Runtime Overhead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3DCE1-C774-4F97-8AB9-02368E22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57" y="1134476"/>
            <a:ext cx="4191000" cy="94003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Varying sampling intervals.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Each execution used 64 MPI processes.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19E7A-D2CD-4CCF-86B4-42F1B909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1A6CBF-4E90-48B6-88CC-83AEC5719B3A}"/>
              </a:ext>
            </a:extLst>
          </p:cNvPr>
          <p:cNvSpPr txBox="1">
            <a:spLocks/>
          </p:cNvSpPr>
          <p:nvPr/>
        </p:nvSpPr>
        <p:spPr>
          <a:xfrm>
            <a:off x="4681356" y="1117070"/>
            <a:ext cx="4005444" cy="957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8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4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20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16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68000"/>
              <a:buFont typeface="Arial"/>
              <a:buNone/>
              <a:defRPr sz="1300" b="0" i="0" kern="1200">
                <a:solidFill>
                  <a:schemeClr val="tx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/>
              <a:t>Default instrumentation methods.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5E71F6-7085-5E6D-82DF-21F538802945}"/>
              </a:ext>
            </a:extLst>
          </p:cNvPr>
          <p:cNvGrpSpPr/>
          <p:nvPr/>
        </p:nvGrpSpPr>
        <p:grpSpPr>
          <a:xfrm>
            <a:off x="866191" y="2019112"/>
            <a:ext cx="3505200" cy="2615699"/>
            <a:chOff x="914400" y="2044789"/>
            <a:chExt cx="3505200" cy="26156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9C1A64-1329-40BE-91E5-487520494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05" r="65000"/>
            <a:stretch/>
          </p:blipFill>
          <p:spPr>
            <a:xfrm>
              <a:off x="914400" y="2160200"/>
              <a:ext cx="3505200" cy="25002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BA0975-585A-40E9-9A7C-302C030B9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333"/>
            <a:stretch/>
          </p:blipFill>
          <p:spPr>
            <a:xfrm>
              <a:off x="1156648" y="2044789"/>
              <a:ext cx="3191524" cy="261569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8943B1-3D1C-F7F2-DD5D-9C48D08AC352}"/>
              </a:ext>
            </a:extLst>
          </p:cNvPr>
          <p:cNvGrpSpPr/>
          <p:nvPr/>
        </p:nvGrpSpPr>
        <p:grpSpPr>
          <a:xfrm>
            <a:off x="4580876" y="2102221"/>
            <a:ext cx="3817888" cy="2532590"/>
            <a:chOff x="4570936" y="2063791"/>
            <a:chExt cx="3817888" cy="25325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7E9383-9894-26B1-AF4D-1636A48B3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05" r="65000"/>
            <a:stretch/>
          </p:blipFill>
          <p:spPr>
            <a:xfrm>
              <a:off x="4570936" y="2063791"/>
              <a:ext cx="3505200" cy="250028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AF87C9-FB37-4769-A06D-1DC94F121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5833" t="6914"/>
            <a:stretch/>
          </p:blipFill>
          <p:spPr>
            <a:xfrm>
              <a:off x="4762670" y="2081648"/>
              <a:ext cx="3626154" cy="2514733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C66A6AD-87C0-D3B5-0352-55B89593DC6A}"/>
              </a:ext>
            </a:extLst>
          </p:cNvPr>
          <p:cNvSpPr/>
          <p:nvPr/>
        </p:nvSpPr>
        <p:spPr>
          <a:xfrm>
            <a:off x="3200400" y="2571750"/>
            <a:ext cx="990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DFF820-E42E-F5AC-68E5-AFF6958F2A6E}"/>
              </a:ext>
            </a:extLst>
          </p:cNvPr>
          <p:cNvSpPr/>
          <p:nvPr/>
        </p:nvSpPr>
        <p:spPr>
          <a:xfrm>
            <a:off x="1371600" y="3694777"/>
            <a:ext cx="1600200" cy="705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350804-684F-B45A-5399-0E13E23CF354}"/>
              </a:ext>
            </a:extLst>
          </p:cNvPr>
          <p:cNvSpPr/>
          <p:nvPr/>
        </p:nvSpPr>
        <p:spPr>
          <a:xfrm>
            <a:off x="5410200" y="2958927"/>
            <a:ext cx="2819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0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6C02-1271-4CFE-A9A0-900FC673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1: Runtime Overhead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3DCE1-C774-4F97-8AB9-02368E22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997"/>
            <a:ext cx="8229600" cy="83878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Default sampling intervals.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/>
              <a:t>20, 5, 10, 30 </a:t>
            </a:r>
            <a:r>
              <a:rPr lang="en-US" sz="1700" dirty="0" err="1"/>
              <a:t>ms</a:t>
            </a:r>
            <a:r>
              <a:rPr lang="en-US" sz="1700" dirty="0"/>
              <a:t> for Caliper, HPCToolkit, Score-P, and TAU, respectively.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19E7A-D2CD-4CCF-86B4-42F1B909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AB25A3-8F3D-DE61-6AC1-CEBEB3582AE9}"/>
              </a:ext>
            </a:extLst>
          </p:cNvPr>
          <p:cNvGrpSpPr/>
          <p:nvPr/>
        </p:nvGrpSpPr>
        <p:grpSpPr>
          <a:xfrm>
            <a:off x="914400" y="2008721"/>
            <a:ext cx="3505200" cy="2506477"/>
            <a:chOff x="-182328" y="462108"/>
            <a:chExt cx="3505200" cy="25064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9C1A64-1329-40BE-91E5-487520494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05" r="65000"/>
            <a:stretch/>
          </p:blipFill>
          <p:spPr>
            <a:xfrm>
              <a:off x="-182328" y="462108"/>
              <a:ext cx="3505200" cy="2500288"/>
            </a:xfrm>
            <a:prstGeom prst="rect">
              <a:avLst/>
            </a:prstGeom>
          </p:spPr>
        </p:pic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60EBCDC2-F9D2-B918-DE17-9F58A7DA1F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251030"/>
                </p:ext>
              </p:extLst>
            </p:nvPr>
          </p:nvGraphicFramePr>
          <p:xfrm>
            <a:off x="36877" y="489808"/>
            <a:ext cx="3191524" cy="24787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5" imgW="2559050" imgH="1987550" progId="Acrobat.Document.DC">
                    <p:embed/>
                  </p:oleObj>
                </mc:Choice>
                <mc:Fallback>
                  <p:oleObj name="Acrobat Document" r:id="rId5" imgW="2559050" imgH="1987550" progId="Acrobat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877" y="489808"/>
                          <a:ext cx="3191524" cy="24787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0D2174-CD98-04A3-7101-437066C861AB}"/>
              </a:ext>
            </a:extLst>
          </p:cNvPr>
          <p:cNvGrpSpPr/>
          <p:nvPr/>
        </p:nvGrpSpPr>
        <p:grpSpPr>
          <a:xfrm>
            <a:off x="4557657" y="1984709"/>
            <a:ext cx="3515455" cy="2573547"/>
            <a:chOff x="4557657" y="1984709"/>
            <a:chExt cx="3515455" cy="25735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B8943B1-3D1C-F7F2-DD5D-9C48D08AC352}"/>
                </a:ext>
              </a:extLst>
            </p:cNvPr>
            <p:cNvGrpSpPr/>
            <p:nvPr/>
          </p:nvGrpSpPr>
          <p:grpSpPr>
            <a:xfrm>
              <a:off x="4557657" y="2025666"/>
              <a:ext cx="3277285" cy="2532590"/>
              <a:chOff x="4570936" y="2063791"/>
              <a:chExt cx="3581399" cy="253259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07E9383-9894-26B1-AF4D-1636A48B38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805" r="65000"/>
              <a:stretch/>
            </p:blipFill>
            <p:spPr>
              <a:xfrm>
                <a:off x="4570936" y="2063791"/>
                <a:ext cx="3505200" cy="250028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6AF87C9-FB37-4769-A06D-1DC94F1219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5833" t="6914" r="2228"/>
              <a:stretch/>
            </p:blipFill>
            <p:spPr>
              <a:xfrm>
                <a:off x="4762670" y="2081648"/>
                <a:ext cx="3389665" cy="2514733"/>
              </a:xfrm>
              <a:prstGeom prst="rect">
                <a:avLst/>
              </a:prstGeom>
            </p:spPr>
          </p:pic>
        </p:grp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BF7BF01A-19A9-5218-FCB0-389B13EEC8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9964679"/>
                </p:ext>
              </p:extLst>
            </p:nvPr>
          </p:nvGraphicFramePr>
          <p:xfrm>
            <a:off x="4795827" y="1984709"/>
            <a:ext cx="3277285" cy="2545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8" imgW="2559050" imgH="1987550" progId="Acrobat.Document.DC">
                    <p:embed/>
                  </p:oleObj>
                </mc:Choice>
                <mc:Fallback>
                  <p:oleObj name="Acrobat Document" r:id="rId8" imgW="2559050" imgH="1987550" progId="Acrobat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795827" y="1984709"/>
                          <a:ext cx="3277285" cy="25453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84BDB22-0F68-8191-46F2-6070EEC2F11D}"/>
              </a:ext>
            </a:extLst>
          </p:cNvPr>
          <p:cNvSpPr/>
          <p:nvPr/>
        </p:nvSpPr>
        <p:spPr>
          <a:xfrm>
            <a:off x="2272379" y="3638550"/>
            <a:ext cx="2071021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C92B70-C279-8C79-809D-09E53A167621}"/>
              </a:ext>
            </a:extLst>
          </p:cNvPr>
          <p:cNvSpPr/>
          <p:nvPr/>
        </p:nvSpPr>
        <p:spPr>
          <a:xfrm>
            <a:off x="5181600" y="3028950"/>
            <a:ext cx="2828795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4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CFF9-C2C4-4F07-B987-D6CAC824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2: Memory Consumption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DA31E-8C6B-4A15-8553-3476FAC12D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Performance tools should not consume large amounts of memory.</a:t>
                </a:r>
              </a:p>
              <a:p>
                <a:pPr marL="457200" indent="-457200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2F30"/>
                    </a:solidFill>
                    <a:effectLst/>
                    <a:uLnTx/>
                    <a:uFillTx/>
                  </a:rPr>
                  <a:t>Obtain the largest memory usage at any point during program execution using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A2F30"/>
                    </a:solidFill>
                    <a:effectLst/>
                    <a:uLnTx/>
                    <a:uFillTx/>
                    <a:latin typeface="Cascadia Code" panose="020B0609020000020004" pitchFamily="49" charset="0"/>
                    <a:cs typeface="Cascadia Code" panose="020B0609020000020004" pitchFamily="49" charset="0"/>
                  </a:rPr>
                  <a:t>getrusage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2F30"/>
                    </a:solidFill>
                    <a:effectLst/>
                    <a:uLnTx/>
                    <a:uFillTx/>
                    <a:latin typeface="Cascadia Code" panose="020B0609020000020004" pitchFamily="49" charset="0"/>
                    <a:cs typeface="Cascadia Code" panose="020B0609020000020004" pitchFamily="49" charset="0"/>
                  </a:rPr>
                  <a:t>().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𝐴𝑀𝑈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𝑔𝑒𝑡𝑟𝑢𝑠𝑎𝑔𝑒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𝑤𝑖𝑡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𝑝𝑟𝑜𝑓𝑖𝑙𝑖𝑛𝑔</m:t>
                          </m:r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𝑔𝑒𝑡𝑟𝑢𝑠𝑎𝑔𝑒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𝑤𝑖𝑡h𝑜𝑢𝑡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𝑝𝑟𝑜𝑓𝑖𝑙𝑖𝑛𝑔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AMU: Additional Memory Usage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DA31E-8C6B-4A15-8553-3476FAC12D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96" t="-1257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C7DF6-7215-415B-A2B8-490A32C58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2FC878-51C5-4BBD-8D29-A8054A8A69D6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5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3|7.5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7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4.3|11|1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4.9|5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9.3|38.2|29.3|1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5|29|8.2|2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0.3|23.7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3.9|13.3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9.2|58|7.6|4.5|58.8"/>
</p:tagLst>
</file>

<file path=ppt/theme/theme1.xml><?xml version="1.0" encoding="utf-8"?>
<a:theme xmlns:a="http://schemas.openxmlformats.org/drawingml/2006/main" name="Office Theme">
  <a:themeElements>
    <a:clrScheme name="UMD - colors">
      <a:dk1>
        <a:srgbClr val="2A2F30"/>
      </a:dk1>
      <a:lt1>
        <a:srgbClr val="F4F1F1"/>
      </a:lt1>
      <a:dk2>
        <a:srgbClr val="2A2F30"/>
      </a:dk2>
      <a:lt2>
        <a:srgbClr val="FFFFFE"/>
      </a:lt2>
      <a:accent1>
        <a:srgbClr val="C30A29"/>
      </a:accent1>
      <a:accent2>
        <a:srgbClr val="F9C51A"/>
      </a:accent2>
      <a:accent3>
        <a:srgbClr val="E68320"/>
      </a:accent3>
      <a:accent4>
        <a:srgbClr val="4070FF"/>
      </a:accent4>
      <a:accent5>
        <a:srgbClr val="60E653"/>
      </a:accent5>
      <a:accent6>
        <a:srgbClr val="2DE6C6"/>
      </a:accent6>
      <a:hlink>
        <a:srgbClr val="C30A29"/>
      </a:hlink>
      <a:folHlink>
        <a:srgbClr val="6F75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D_Template_withShell-16x9" id="{EC53FDB2-E874-9C43-B5D9-04E7CB19D5B9}" vid="{02E53BD3-946B-1141-980A-5F80FDDFB2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UMD_Template_withShell-16x9 (3) (1)</Template>
  <TotalTime>38008</TotalTime>
  <Words>1217</Words>
  <Application>Microsoft Office PowerPoint</Application>
  <PresentationFormat>On-screen Show (16:9)</PresentationFormat>
  <Paragraphs>408</Paragraphs>
  <Slides>25</Slides>
  <Notes>15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Cascadia Code</vt:lpstr>
      <vt:lpstr>DIN Alternate</vt:lpstr>
      <vt:lpstr>Gill Sans</vt:lpstr>
      <vt:lpstr>Office Theme</vt:lpstr>
      <vt:lpstr>Acrobat Document</vt:lpstr>
      <vt:lpstr>Comparative Evaluation of Call Graph Generation by Profiling Tools</vt:lpstr>
      <vt:lpstr>Introduction</vt:lpstr>
      <vt:lpstr>Overview</vt:lpstr>
      <vt:lpstr>Experimental Setup</vt:lpstr>
      <vt:lpstr>Different Methods for Profiling</vt:lpstr>
      <vt:lpstr>Comparison 1: Runtime Overhead</vt:lpstr>
      <vt:lpstr>Evaluation 1: Runtime Overhead </vt:lpstr>
      <vt:lpstr>Evaluation 1: Runtime Overhead </vt:lpstr>
      <vt:lpstr>Comparison 2: Memory Consumption</vt:lpstr>
      <vt:lpstr>Evaluation 2: Memory Consumption</vt:lpstr>
      <vt:lpstr>Information Gathered by Profiling Tools</vt:lpstr>
      <vt:lpstr>Comparison 3: Size of Call Graph Data</vt:lpstr>
      <vt:lpstr>Evaluation 3: Generated Data Size</vt:lpstr>
      <vt:lpstr>Evaluation 3: Generated Data Size</vt:lpstr>
      <vt:lpstr>Post-mortem Analysis</vt:lpstr>
      <vt:lpstr>Comparison 4: Correctness of Call Graph Data</vt:lpstr>
      <vt:lpstr>Comparison 4: Correctness of Call Graph Data</vt:lpstr>
      <vt:lpstr>Evaluation 4: Call Path Correctness</vt:lpstr>
      <vt:lpstr>PowerPoint Presentation</vt:lpstr>
      <vt:lpstr>Comparison 5: Richness of Call Graph Data</vt:lpstr>
      <vt:lpstr>Comparison 5: Richness of Call Graph Data</vt:lpstr>
      <vt:lpstr>Evaluation 5: Call Path Richness</vt:lpstr>
      <vt:lpstr>Summary</vt:lpstr>
      <vt:lpstr>PowerPoint Presentation</vt:lpstr>
      <vt:lpstr>Evaluation 4: Call Path Correctness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Headline</dc:title>
  <dc:creator>Microsoft Office User</dc:creator>
  <cp:lastModifiedBy>Onur Cankur</cp:lastModifiedBy>
  <cp:revision>28</cp:revision>
  <dcterms:created xsi:type="dcterms:W3CDTF">2018-08-20T13:47:06Z</dcterms:created>
  <dcterms:modified xsi:type="dcterms:W3CDTF">2022-06-19T14:11:14Z</dcterms:modified>
</cp:coreProperties>
</file>