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  <p:embeddedFont>
      <p:font typeface="Lora"/>
      <p:regular r:id="rId28"/>
      <p:bold r:id="rId29"/>
      <p:italic r:id="rId30"/>
      <p:boldItalic r:id="rId31"/>
    </p:embeddedFont>
    <p:embeddedFont>
      <p:font typeface="Roboto Mon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Nuni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8" Type="http://schemas.openxmlformats.org/officeDocument/2006/relationships/font" Target="fonts/Lora-regular.fntdata"/><Relationship Id="rId27" Type="http://schemas.openxmlformats.org/officeDocument/2006/relationships/font" Target="fonts/Nuni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or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ora-boldItalic.fntdata"/><Relationship Id="rId30" Type="http://schemas.openxmlformats.org/officeDocument/2006/relationships/font" Target="fonts/Lora-italic.fntdata"/><Relationship Id="rId11" Type="http://schemas.openxmlformats.org/officeDocument/2006/relationships/slide" Target="slides/slide7.xml"/><Relationship Id="rId33" Type="http://schemas.openxmlformats.org/officeDocument/2006/relationships/font" Target="fonts/RobotoMono-bold.fntdata"/><Relationship Id="rId10" Type="http://schemas.openxmlformats.org/officeDocument/2006/relationships/slide" Target="slides/slide6.xml"/><Relationship Id="rId32" Type="http://schemas.openxmlformats.org/officeDocument/2006/relationships/font" Target="fonts/RobotoMono-regular.fntdata"/><Relationship Id="rId13" Type="http://schemas.openxmlformats.org/officeDocument/2006/relationships/slide" Target="slides/slide9.xml"/><Relationship Id="rId35" Type="http://schemas.openxmlformats.org/officeDocument/2006/relationships/font" Target="fonts/RobotoMono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Mon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785303c33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785303c3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Building, and what pavilion does special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All the files and info that goes into a build ends up in a build hash.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That is the build directory name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These are shared by multiple test runs.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Builds can be long and/or large, best not to repeat ourselves.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The build is duplicated in a way allows test runs to use them without actually duplicating the data.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It’s really just a bunch of symlink and permission tricks.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c380520b4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c380520b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General Defaults - The default value for each part of a test config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Most do nothing - the simple case is truly simple.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Host Config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The host is figured out automatically (and is customizable).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Modes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Allow for complex command line overrides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Like using a special partition.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Multiple modes can be applied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Test Config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The test specific settings.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These are collapsed together to make the final config.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c380520b4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c380520b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We can set variables in a host config that all tests running on that host can use.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In this case, we want to run supermagic’s write test against this luste fs, but the path varies across systems.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Variables come from many places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The configs (like this one)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Pavilion itself (like {{user}})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System Vars - Plugins that allow you to add variables via custom code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The scheduler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Instead of running srun directly, we should let the scheduler set that up for our run.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(This would run within an already acquired allocation)</a:t>
            </a:r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d1324744f_2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d1324744f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We can do a lot more with variables.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Multiple valued variables can be inserted multiple times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The number of file systems to test can vary per system.</a:t>
            </a:r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1324744f_2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1324744f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Complex Variables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Permutation Variables - Multiple virtual tests.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Test Inheritance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all beyond the scope of this presentation, but this is just to point out that there’s a lot more here than I can cover.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d1324744f_2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d1324744f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lang="en-US" sz="1300"/>
              <a:t>With all the variables and config layers, it’s nice to know what the final config would look like.</a:t>
            </a:r>
            <a:endParaRPr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dc939372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dc93937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d1324744f_2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d1324744f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talked about all this, but I glazed over something important.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While Pavilion was written for LANL, it was written as site agnostic as possible.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All LANL specific code is in test configs or plugins.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7897fb488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7897fb48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Module wrappers - Let you smooth the difference between the module system (and what’s available) across multiple systems.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System variables - Test Config variables with custom code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Result Parsers - Pull additional data from test output, even in multiple files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Schedulers - Pavilion was designed to work with any schedulers, but we only have ‘raw’ (local execution) and ‘slurm’ plugins so far.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Commands - All the commands are plugins too. You can change how `pav results` works, or even how tests are run.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7897fb488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7897fb48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source release is coming soon.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c1d5a4764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5c1d5a476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Allow you to run tests in a repeatable, robust manner consistently across multiple clusters.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5c1d5a4764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5c1d5a476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Travis CI, Gitlab CI, Jenkins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You can/should use those to run pavilion.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Let Pavilion handle the ‘cluster’ part of running tests.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400"/>
              <a:t>We could have made a runner, but instead we made what the runner will run.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5785303c33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5785303c3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We’re building parallel codes, not pinging google.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 have to set up the build environment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Target the test run for the system it’s running on.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Get the test scheduled under a scheduler.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Gather useful results (not just pass/fail), and log those to something like Splunk.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c1d5a4764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c1d5a476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Test Configurations are in YAML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Name of the test (ping_google)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A list of commands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In this case, we check to see that we can ping google. Wow.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By default, if the last command is successful, the test is successful (more on that later)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The run section generates a run script.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Pavilion is all about generating simple scripts and running them.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Runs under a scheduler (more on that later too).</a:t>
            </a:r>
            <a:endParaRPr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c1d5a4764_3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c1d5a4764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Run the test (this one just runs locally)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The test is scheduled, which means run.sh was run as a local process.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It failed!</a:t>
            </a:r>
            <a:endParaRPr sz="1300"/>
          </a:p>
          <a:p>
            <a:pPr indent="-31115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I guess we couldn’t ping google.</a:t>
            </a:r>
            <a:endParaRPr sz="1300"/>
          </a:p>
          <a:p>
            <a:pPr indent="-31115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The run log can tell us why.</a:t>
            </a:r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c1d5a4764_3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c1d5a4764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lang="en-US" sz="1300"/>
              <a:t>Every run gets a run log. 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We can’t resolve google.com, I guess DNS is borked.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(and a kickoff and build log too).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Every run has its own directory containing everything about that run.</a:t>
            </a:r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d1324744f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d1324744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lang="en-US" sz="1300"/>
              <a:t>Test results actually contain a lot more info than we showed before.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Additional, custom results can also be parsed out of run.log</a:t>
            </a:r>
            <a:endParaRPr sz="1300"/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Or any other file generated by the test run.</a:t>
            </a:r>
            <a:endParaRPr sz="1300"/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US" sz="1300"/>
              <a:t>Results are all logged as JSON to a common file, where Splunk can index it.</a:t>
            </a: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c1d5a4764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c1d5a476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This test has to be built.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We need to load modules for the build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Otherwise, it generates a build script just like the run script.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1948015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371600" y="3488580"/>
            <a:ext cx="6400800" cy="756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lvl="1" algn="ctr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/>
        </p:nvSpPr>
        <p:spPr>
          <a:xfrm>
            <a:off x="6213025" y="4867950"/>
            <a:ext cx="1759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</a:rPr>
              <a:t>LA-UR-19-26484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>
                <a:latin typeface="Lora"/>
                <a:ea typeface="Lora"/>
                <a:cs typeface="Lora"/>
                <a:sym typeface="Lora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–"/>
              <a:defRPr>
                <a:latin typeface="Lora"/>
                <a:ea typeface="Lora"/>
                <a:cs typeface="Lora"/>
                <a:sym typeface="Lora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>
                <a:latin typeface="Lora"/>
                <a:ea typeface="Lora"/>
                <a:cs typeface="Lora"/>
                <a:sym typeface="Lora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–"/>
              <a:defRPr>
                <a:latin typeface="Lora"/>
                <a:ea typeface="Lora"/>
                <a:cs typeface="Lora"/>
                <a:sym typeface="Lora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»"/>
              <a:defRPr>
                <a:latin typeface="Lora"/>
                <a:ea typeface="Lora"/>
                <a:cs typeface="Lora"/>
                <a:sym typeface="Lor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>
                <a:latin typeface="Lora"/>
                <a:ea typeface="Lora"/>
                <a:cs typeface="Lora"/>
                <a:sym typeface="Lora"/>
              </a:defRPr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>
                <a:latin typeface="Lora"/>
                <a:ea typeface="Lora"/>
                <a:cs typeface="Lora"/>
                <a:sym typeface="Lora"/>
              </a:defRPr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>
                <a:latin typeface="Lora"/>
                <a:ea typeface="Lora"/>
                <a:cs typeface="Lora"/>
                <a:sym typeface="Lora"/>
              </a:defRPr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13676" y="264725"/>
            <a:ext cx="1025749" cy="4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6213025" y="4867950"/>
            <a:ext cx="1759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</a:rPr>
              <a:t>LA-UR-19-26484</a:t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7443216" y="763"/>
            <a:ext cx="1700784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2074336" y="4954694"/>
            <a:ext cx="457200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Managed by Triad National Security, LLC for the U.S. Department of Energy’s NNSA</a:t>
            </a:r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3407836" y="4603820"/>
            <a:ext cx="1905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6213025" y="4867950"/>
            <a:ext cx="1759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</a:rPr>
              <a:t>LA-UR-19-26484</a:t>
            </a:r>
            <a:endParaRPr sz="900"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hyperlink" Target="https://github.com/lanl-preteam/pavilion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814775" y="3488575"/>
            <a:ext cx="75144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t/>
            </a:r>
            <a:endParaRPr sz="2400">
              <a:solidFill>
                <a:srgbClr val="5B0F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rPr lang="en-US" sz="2400">
                <a:solidFill>
                  <a:srgbClr val="5B0F00"/>
                </a:solidFill>
                <a:latin typeface="Lora"/>
                <a:ea typeface="Lora"/>
                <a:cs typeface="Lora"/>
                <a:sym typeface="Lora"/>
              </a:rPr>
              <a:t>LANL HPC </a:t>
            </a:r>
            <a:r>
              <a:rPr lang="en-US" sz="2400">
                <a:solidFill>
                  <a:srgbClr val="5B0F00"/>
                </a:solidFill>
                <a:latin typeface="Lora"/>
                <a:ea typeface="Lora"/>
                <a:cs typeface="Lora"/>
                <a:sym typeface="Lora"/>
              </a:rPr>
              <a:t>PRE-team</a:t>
            </a:r>
            <a:endParaRPr sz="2400">
              <a:solidFill>
                <a:srgbClr val="5B0F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rPr lang="en-US" sz="1500">
                <a:solidFill>
                  <a:srgbClr val="5B0F00"/>
                </a:solidFill>
                <a:latin typeface="Lora"/>
                <a:ea typeface="Lora"/>
                <a:cs typeface="Lora"/>
                <a:sym typeface="Lora"/>
              </a:rPr>
              <a:t>Paul Ferrell, Nick Sly, Francine Lapid, Kody Everson, </a:t>
            </a:r>
            <a:r>
              <a:rPr lang="en-US" sz="1500">
                <a:solidFill>
                  <a:srgbClr val="5B0F00"/>
                </a:solidFill>
                <a:latin typeface="Lora"/>
                <a:ea typeface="Lora"/>
                <a:cs typeface="Lora"/>
                <a:sym typeface="Lora"/>
              </a:rPr>
              <a:t>Jen Green, </a:t>
            </a:r>
            <a:r>
              <a:rPr lang="en-US" sz="1500">
                <a:solidFill>
                  <a:srgbClr val="5B0F00"/>
                </a:solidFill>
                <a:latin typeface="Lora"/>
                <a:ea typeface="Lora"/>
                <a:cs typeface="Lora"/>
                <a:sym typeface="Lora"/>
              </a:rPr>
              <a:t>Chris Dejager</a:t>
            </a:r>
            <a:endParaRPr sz="1500">
              <a:solidFill>
                <a:srgbClr val="5B0F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472" y="2002302"/>
            <a:ext cx="4376876" cy="175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Build Process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622750" y="1424700"/>
            <a:ext cx="1648800" cy="264300"/>
          </a:xfrm>
          <a:prstGeom prst="flowChartAlternateProcess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Write Build Script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582700" y="2500100"/>
            <a:ext cx="1729200" cy="264300"/>
          </a:xfrm>
          <a:prstGeom prst="flowChartAlternateProcess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Create Build Hash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712475" y="1962400"/>
            <a:ext cx="1469400" cy="264300"/>
          </a:xfrm>
          <a:prstGeom prst="flowChartAlternateProcess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Find 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Build Files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712425" y="3037800"/>
            <a:ext cx="1469400" cy="264300"/>
          </a:xfrm>
          <a:prstGeom prst="flowChartAlternateProcess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Setup Build Dir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681400" y="3575500"/>
            <a:ext cx="1531800" cy="264300"/>
          </a:xfrm>
          <a:prstGeom prst="flowChartAlternateProcess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Run Build Script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5" name="Google Shape;95;p13"/>
          <p:cNvCxnSpPr>
            <a:stCxn id="90" idx="2"/>
            <a:endCxn id="92" idx="0"/>
          </p:cNvCxnSpPr>
          <p:nvPr/>
        </p:nvCxnSpPr>
        <p:spPr>
          <a:xfrm>
            <a:off x="1447150" y="1689000"/>
            <a:ext cx="0" cy="27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3"/>
          <p:cNvCxnSpPr>
            <a:stCxn id="92" idx="2"/>
            <a:endCxn id="91" idx="0"/>
          </p:cNvCxnSpPr>
          <p:nvPr/>
        </p:nvCxnSpPr>
        <p:spPr>
          <a:xfrm>
            <a:off x="1447175" y="2226700"/>
            <a:ext cx="0" cy="27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3"/>
          <p:cNvCxnSpPr>
            <a:stCxn id="91" idx="2"/>
            <a:endCxn id="93" idx="0"/>
          </p:cNvCxnSpPr>
          <p:nvPr/>
        </p:nvCxnSpPr>
        <p:spPr>
          <a:xfrm flipH="1">
            <a:off x="1447000" y="2764400"/>
            <a:ext cx="300" cy="27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3"/>
          <p:cNvCxnSpPr>
            <a:stCxn id="93" idx="2"/>
            <a:endCxn id="94" idx="0"/>
          </p:cNvCxnSpPr>
          <p:nvPr/>
        </p:nvCxnSpPr>
        <p:spPr>
          <a:xfrm>
            <a:off x="1447125" y="3302100"/>
            <a:ext cx="300" cy="27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3"/>
          <p:cNvSpPr/>
          <p:nvPr/>
        </p:nvSpPr>
        <p:spPr>
          <a:xfrm>
            <a:off x="3104775" y="1274550"/>
            <a:ext cx="833400" cy="5646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build.sh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4507175" y="1274550"/>
            <a:ext cx="1017000" cy="5646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mytest.zip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622625" y="4113200"/>
            <a:ext cx="1649100" cy="264300"/>
          </a:xfrm>
          <a:prstGeom prst="flowChartAlternateProcess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Nunito"/>
                <a:ea typeface="Nunito"/>
                <a:cs typeface="Nunito"/>
                <a:sym typeface="Nunito"/>
              </a:rPr>
              <a:t>“Copy”</a:t>
            </a:r>
            <a:r>
              <a:rPr lang="en-US">
                <a:latin typeface="Nunito"/>
                <a:ea typeface="Nunito"/>
                <a:cs typeface="Nunito"/>
                <a:sym typeface="Nunito"/>
              </a:rPr>
              <a:t> Build Dir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2" name="Google Shape;102;p13"/>
          <p:cNvCxnSpPr>
            <a:stCxn id="94" idx="2"/>
            <a:endCxn id="101" idx="0"/>
          </p:cNvCxnSpPr>
          <p:nvPr/>
        </p:nvCxnSpPr>
        <p:spPr>
          <a:xfrm>
            <a:off x="1447300" y="3839800"/>
            <a:ext cx="0" cy="27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3"/>
          <p:cNvCxnSpPr>
            <a:endCxn id="99" idx="1"/>
          </p:cNvCxnSpPr>
          <p:nvPr/>
        </p:nvCxnSpPr>
        <p:spPr>
          <a:xfrm>
            <a:off x="2271675" y="1556850"/>
            <a:ext cx="83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104" name="Google Shape;104;p13"/>
          <p:cNvSpPr/>
          <p:nvPr/>
        </p:nvSpPr>
        <p:spPr>
          <a:xfrm>
            <a:off x="2889700" y="2490975"/>
            <a:ext cx="1397700" cy="264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0ABF1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3ASD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05" name="Google Shape;105;p13"/>
          <p:cNvCxnSpPr>
            <a:endCxn id="100" idx="1"/>
          </p:cNvCxnSpPr>
          <p:nvPr/>
        </p:nvCxnSpPr>
        <p:spPr>
          <a:xfrm flipH="1" rot="10800000">
            <a:off x="2181875" y="1556850"/>
            <a:ext cx="2325300" cy="537600"/>
          </a:xfrm>
          <a:prstGeom prst="bentConnector3">
            <a:avLst>
              <a:gd fmla="val 87278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106" name="Google Shape;106;p13"/>
          <p:cNvCxnSpPr>
            <a:stCxn id="100" idx="2"/>
            <a:endCxn id="104" idx="0"/>
          </p:cNvCxnSpPr>
          <p:nvPr/>
        </p:nvCxnSpPr>
        <p:spPr>
          <a:xfrm rot="5400000">
            <a:off x="3976175" y="1451550"/>
            <a:ext cx="651900" cy="14271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3"/>
          <p:cNvCxnSpPr>
            <a:endCxn id="104" idx="0"/>
          </p:cNvCxnSpPr>
          <p:nvPr/>
        </p:nvCxnSpPr>
        <p:spPr>
          <a:xfrm flipH="1" rot="-5400000">
            <a:off x="3229000" y="2131425"/>
            <a:ext cx="651900" cy="67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108" name="Google Shape;108;p13"/>
          <p:cNvSpPr/>
          <p:nvPr/>
        </p:nvSpPr>
        <p:spPr>
          <a:xfrm>
            <a:off x="4507175" y="3037800"/>
            <a:ext cx="1469400" cy="564600"/>
          </a:xfrm>
          <a:prstGeom prst="snip1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builds/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0ABF123ASD/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09" name="Google Shape;109;p13"/>
          <p:cNvCxnSpPr>
            <a:stCxn id="99" idx="2"/>
            <a:endCxn id="108" idx="3"/>
          </p:cNvCxnSpPr>
          <p:nvPr/>
        </p:nvCxnSpPr>
        <p:spPr>
          <a:xfrm flipH="1" rot="-5400000">
            <a:off x="3782325" y="1578300"/>
            <a:ext cx="1198800" cy="1720500"/>
          </a:xfrm>
          <a:prstGeom prst="bentConnector3">
            <a:avLst>
              <a:gd fmla="val 3736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3"/>
          <p:cNvCxnSpPr>
            <a:stCxn id="100" idx="2"/>
            <a:endCxn id="108" idx="3"/>
          </p:cNvCxnSpPr>
          <p:nvPr/>
        </p:nvCxnSpPr>
        <p:spPr>
          <a:xfrm flipH="1" rot="-5400000">
            <a:off x="4529375" y="2325450"/>
            <a:ext cx="1198800" cy="226200"/>
          </a:xfrm>
          <a:prstGeom prst="bentConnector3">
            <a:avLst>
              <a:gd fmla="val 3736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3"/>
          <p:cNvSpPr/>
          <p:nvPr/>
        </p:nvSpPr>
        <p:spPr>
          <a:xfrm>
            <a:off x="4507175" y="3938400"/>
            <a:ext cx="1469400" cy="564600"/>
          </a:xfrm>
          <a:prstGeom prst="snip1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&lt;test_run&gt;/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0ABF123ASD/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2" name="Google Shape;112;p13"/>
          <p:cNvCxnSpPr>
            <a:stCxn id="108" idx="1"/>
            <a:endCxn id="111" idx="3"/>
          </p:cNvCxnSpPr>
          <p:nvPr/>
        </p:nvCxnSpPr>
        <p:spPr>
          <a:xfrm>
            <a:off x="5241875" y="3602400"/>
            <a:ext cx="0" cy="33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</a:t>
            </a:r>
            <a:r>
              <a:rPr lang="en-US"/>
              <a:t>g</a:t>
            </a:r>
            <a:r>
              <a:rPr lang="en-US"/>
              <a:t> Hierarchy</a:t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1222700" y="3293563"/>
            <a:ext cx="1726800" cy="564600"/>
          </a:xfrm>
          <a:prstGeom prst="foldedCorner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8100000" dist="266700">
              <a:srgbClr val="000000">
                <a:alpha val="58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General Defaults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4209325" y="3293563"/>
            <a:ext cx="29526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 for every test run.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4209325" y="2776563"/>
            <a:ext cx="40191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</a:t>
            </a:r>
            <a:r>
              <a:rPr lang="en-US"/>
              <a:t> every test run on a given host.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1463708" y="2776554"/>
            <a:ext cx="1726800" cy="564600"/>
          </a:xfrm>
          <a:prstGeom prst="foldedCorner">
            <a:avLst>
              <a:gd fmla="val 16667" name="adj"/>
            </a:avLst>
          </a:prstGeom>
          <a:solidFill>
            <a:srgbClr val="D6C6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8100000" dist="266700">
              <a:srgbClr val="000000">
                <a:alpha val="58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Host Config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1704717" y="2259546"/>
            <a:ext cx="1726800" cy="564600"/>
          </a:xfrm>
          <a:prstGeom prst="foldedCorner">
            <a:avLst>
              <a:gd fmla="val 16667" name="adj"/>
            </a:avLst>
          </a:prstGeom>
          <a:solidFill>
            <a:srgbClr val="E6D8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8100000" dist="266700">
              <a:srgbClr val="000000">
                <a:alpha val="58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Mode Configs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1945725" y="1742538"/>
            <a:ext cx="1726800" cy="564600"/>
          </a:xfrm>
          <a:prstGeom prst="foldedCorner">
            <a:avLst>
              <a:gd fmla="val 16667" name="adj"/>
            </a:avLst>
          </a:prstGeom>
          <a:solidFill>
            <a:srgbClr val="F0E8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8100000" dist="266700">
              <a:srgbClr val="000000">
                <a:alpha val="589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Nunito"/>
                <a:ea typeface="Nunito"/>
                <a:cs typeface="Nunito"/>
                <a:sym typeface="Nunito"/>
              </a:rPr>
              <a:t>Test Config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4209325" y="2259538"/>
            <a:ext cx="40191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every test run in a given mode.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4209325" y="1742538"/>
            <a:ext cx="40191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config for a specific test.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Variables</a:t>
            </a:r>
            <a:endParaRPr/>
          </a:p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3903975" y="1200150"/>
            <a:ext cx="4884000" cy="2715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supermagic.yaml</a:t>
            </a:r>
            <a:endParaRPr b="1" sz="14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write_test:</a:t>
            </a:r>
            <a:endParaRPr b="1" sz="12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build: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cmds: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-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mpicc -o super_magic super_magic.c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run: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cmds: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   -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srun ./super_magic -w {{lustre}}/{{user}}</a:t>
            </a:r>
            <a:endParaRPr b="1" sz="1200" u="sng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85200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" name="Google Shape;132;p15"/>
          <p:cNvSpPr txBox="1"/>
          <p:nvPr>
            <p:ph idx="1" type="body"/>
          </p:nvPr>
        </p:nvSpPr>
        <p:spPr>
          <a:xfrm>
            <a:off x="459233" y="1200150"/>
            <a:ext cx="3340800" cy="3394500"/>
          </a:xfrm>
          <a:prstGeom prst="rect">
            <a:avLst/>
          </a:prstGeom>
          <a:solidFill>
            <a:srgbClr val="FCF0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hosts/lightning.yaml</a:t>
            </a:r>
            <a:endParaRPr b="1" sz="14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variables: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lustre: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/mnt/lustre1/</a:t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scheduler: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slurm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slurm: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num_nodes: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3" name="Google Shape;133;p15"/>
          <p:cNvSpPr txBox="1"/>
          <p:nvPr>
            <p:ph idx="1" type="body"/>
          </p:nvPr>
        </p:nvSpPr>
        <p:spPr>
          <a:xfrm>
            <a:off x="3903975" y="1200150"/>
            <a:ext cx="4884000" cy="2715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supermagic.yaml</a:t>
            </a:r>
            <a:endParaRPr b="1" sz="14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write_test:</a:t>
            </a:r>
            <a:endParaRPr b="1" sz="12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build: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cmds: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-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mpicc -o super_magic super_magic.c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run: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cmds: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   -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{{sched.run_cmd}} ./super_magic 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-w {{lustre}}/{{user}}</a:t>
            </a:r>
            <a:endParaRPr sz="1400">
              <a:solidFill>
                <a:srgbClr val="85200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4" name="Google Shape;134;p15"/>
          <p:cNvSpPr txBox="1"/>
          <p:nvPr>
            <p:ph idx="1" type="body"/>
          </p:nvPr>
        </p:nvSpPr>
        <p:spPr>
          <a:xfrm>
            <a:off x="3903975" y="4007000"/>
            <a:ext cx="4866300" cy="58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srun -N 5 -n 5</a:t>
            </a:r>
            <a:r>
              <a:rPr lang="en-US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./super_magic -w /mnt/lustre1/bob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Multi-Value </a:t>
            </a:r>
            <a:r>
              <a:rPr lang="en-US"/>
              <a:t>Variables</a:t>
            </a:r>
            <a:endParaRPr/>
          </a:p>
        </p:txBody>
      </p:sp>
      <p:sp>
        <p:nvSpPr>
          <p:cNvPr id="140" name="Google Shape;140;p16"/>
          <p:cNvSpPr txBox="1"/>
          <p:nvPr>
            <p:ph idx="1" type="body"/>
          </p:nvPr>
        </p:nvSpPr>
        <p:spPr>
          <a:xfrm>
            <a:off x="3108675" y="1200150"/>
            <a:ext cx="5679300" cy="2493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supermagic.yaml</a:t>
            </a:r>
            <a:endParaRPr b="1" sz="14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write_test:</a:t>
            </a:r>
            <a:endParaRPr b="1" sz="12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build: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cmds: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-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mpicc -o super_magic super_magic.c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run: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cmds: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   -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srun ./super_magic [-w {{lustre}}/{{user}} ]</a:t>
            </a:r>
            <a:endParaRPr b="1" sz="1200" u="sng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85200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1" name="Google Shape;141;p16"/>
          <p:cNvSpPr txBox="1"/>
          <p:nvPr>
            <p:ph idx="1" type="body"/>
          </p:nvPr>
        </p:nvSpPr>
        <p:spPr>
          <a:xfrm>
            <a:off x="459227" y="1200150"/>
            <a:ext cx="2561700" cy="3394500"/>
          </a:xfrm>
          <a:prstGeom prst="rect">
            <a:avLst/>
          </a:prstGeom>
          <a:solidFill>
            <a:srgbClr val="FCF0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hosts/lightning.yaml</a:t>
            </a:r>
            <a:endParaRPr b="1" sz="14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variables: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lustre: 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    -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/mnt/lustre1/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    -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 /mnt/lustre2/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scheduler: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slurm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slurm: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num_nodes: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2" name="Google Shape;142;p16"/>
          <p:cNvSpPr txBox="1"/>
          <p:nvPr>
            <p:ph idx="1" type="body"/>
          </p:nvPr>
        </p:nvSpPr>
        <p:spPr>
          <a:xfrm>
            <a:off x="3108675" y="3771775"/>
            <a:ext cx="5679300" cy="82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srun ./super_magic -w /mnt/lustre1/bob -w /mnt/lustre2/bob</a:t>
            </a:r>
            <a:endParaRPr b="1" sz="1200" u="sng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on Variables</a:t>
            </a:r>
            <a:endParaRPr/>
          </a:p>
        </p:txBody>
      </p:sp>
      <p:sp>
        <p:nvSpPr>
          <p:cNvPr id="148" name="Google Shape;148;p1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 txBox="1"/>
          <p:nvPr>
            <p:ph idx="1" type="body"/>
          </p:nvPr>
        </p:nvSpPr>
        <p:spPr>
          <a:xfrm>
            <a:off x="457200" y="1200150"/>
            <a:ext cx="8330700" cy="3394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open:</a:t>
            </a:r>
            <a:endParaRPr sz="10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summary: </a:t>
            </a:r>
            <a:r>
              <a:rPr lang="en-US" sz="10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License server port checking</a:t>
            </a:r>
            <a:endParaRPr sz="10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subtitle: </a:t>
            </a:r>
            <a:r>
              <a:rPr lang="en-US" sz="10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"{{license_daemons.name}}"</a:t>
            </a:r>
            <a:endParaRPr sz="10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permutations:</a:t>
            </a:r>
            <a:endParaRPr sz="10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	  license_daemons:</a:t>
            </a:r>
            <a:endParaRPr sz="10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      - </a:t>
            </a:r>
            <a:r>
              <a:rPr lang="en-US" sz="10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{ name: Intel, port: 5318 }</a:t>
            </a:r>
            <a:endParaRPr sz="10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      - </a:t>
            </a:r>
            <a:r>
              <a:rPr lang="en-US" sz="10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{ name: PGI, port: 5419 }</a:t>
            </a:r>
            <a:endParaRPr sz="10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	  license-server: </a:t>
            </a:r>
            <a:r>
              <a:rPr lang="en-US" sz="10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192.168.5.55</a:t>
            </a:r>
            <a:endParaRPr sz="10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build:</a:t>
            </a:r>
            <a:endParaRPr sz="10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	  source_location: </a:t>
            </a:r>
            <a:r>
              <a:rPr lang="en-US" sz="10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port_check.py</a:t>
            </a:r>
            <a:endParaRPr sz="10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run:</a:t>
            </a:r>
            <a:endParaRPr sz="10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	  cmds:</a:t>
            </a:r>
            <a:endParaRPr sz="10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      - </a:t>
            </a:r>
            <a:r>
              <a:rPr lang="en-US" sz="10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"python3 port_check.py {{license-server}} {{license_daemons.port}} {{license_daemons.name}}"</a:t>
            </a:r>
            <a:endParaRPr sz="10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Viewing the Final Config</a:t>
            </a:r>
            <a:endParaRPr/>
          </a:p>
        </p:txBody>
      </p:sp>
      <p:sp>
        <p:nvSpPr>
          <p:cNvPr id="155" name="Google Shape;155;p18"/>
          <p:cNvSpPr txBox="1"/>
          <p:nvPr>
            <p:ph idx="1" type="body"/>
          </p:nvPr>
        </p:nvSpPr>
        <p:spPr>
          <a:xfrm>
            <a:off x="457200" y="1212701"/>
            <a:ext cx="8229600" cy="33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bash $ pav view super_magic</a:t>
            </a:r>
            <a:endParaRPr sz="14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{'build': {'cmds': ['mpicc -o super_magic super_magic.c'],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		‘env’: {},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     	'modules': ['gcc', 'openmpi'],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     	'source_location': 'supermagic.xz'},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'name': 'supermagic',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'raw': {'concurrent': 'False'},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'run': {'cmds': ['[\x1esched.test_cmd\x1e] ./super_magic -a -w /mnt/lustre/bob/'],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   	'env': {},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   	'modules': ['gcc', 'openmpi']},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'scheduler': 'slurm',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'slurm': {'account': None,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     	'avail_states': ['IDLE', 'MAINT'],</a:t>
            </a:r>
            <a:endParaRPr sz="12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     	'num_nodes': 'all',</a:t>
            </a:r>
            <a:endParaRPr sz="12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     	'partition': 'standard',</a:t>
            </a:r>
            <a:endParaRPr sz="12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Introspection</a:t>
            </a:r>
            <a:endParaRPr/>
          </a:p>
        </p:txBody>
      </p:sp>
      <p:sp>
        <p:nvSpPr>
          <p:cNvPr id="161" name="Google Shape;161;p1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457200" y="1212701"/>
            <a:ext cx="8229600" cy="33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bash $ pav show tests</a:t>
            </a:r>
            <a:endParaRPr sz="14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Available Tests                                                                             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------------------------+------------------------------------------------------------------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Name                   | Summary                                                     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------------------------+------------------------------------------------------------------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hello_mpi.hello_mpi    | Builds and runs an MPI-based Hello, World program.             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imb.imb                | Intel MPI Test.                                                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11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ior.* </a:t>
            </a:r>
            <a:r>
              <a:rPr lang="en-US" sz="11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</a:t>
            </a: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     | </a:t>
            </a:r>
            <a:r>
              <a:rPr lang="en-US" sz="11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Loading the suite failed.  For more info, run </a:t>
            </a:r>
            <a:endParaRPr sz="1100">
              <a:solidFill>
                <a:srgbClr val="E0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    | </a:t>
            </a:r>
            <a:r>
              <a:rPr lang="en-US" sz="1100">
                <a:solidFill>
                  <a:srgbClr val="E06666"/>
                </a:solidFill>
                <a:latin typeface="Roboto Mono"/>
                <a:ea typeface="Roboto Mono"/>
                <a:cs typeface="Roboto Mono"/>
                <a:sym typeface="Roboto Mono"/>
              </a:rPr>
              <a:t>`pav show tests --err’</a:t>
            </a:r>
            <a:endParaRPr sz="1100">
              <a:solidFill>
                <a:srgbClr val="E0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license-check.open     | License server port checking                                     	 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magic_cookies.ghosts   |                                                                  	 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magic_cookies.ghosts   | Check for ghost directory and module avail issues on Cray.       	 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supermagic.supermagic  | Run all supermagic tests.</a:t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1911000" y="1179835"/>
            <a:ext cx="2656500" cy="1398900"/>
          </a:xfrm>
          <a:prstGeom prst="rect">
            <a:avLst/>
          </a:prstGeom>
          <a:gradFill>
            <a:gsLst>
              <a:gs pos="0">
                <a:srgbClr val="F6B26B"/>
              </a:gs>
              <a:gs pos="100000">
                <a:srgbClr val="FFFFFF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Builds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and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Environment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1911000" y="2575578"/>
            <a:ext cx="2656500" cy="1398900"/>
          </a:xfrm>
          <a:prstGeom prst="rect">
            <a:avLst/>
          </a:prstGeom>
          <a:gradFill>
            <a:gsLst>
              <a:gs pos="0">
                <a:srgbClr val="6FA8DC"/>
              </a:gs>
              <a:gs pos="100000">
                <a:srgbClr val="FFFFFF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Target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and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Run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4573642" y="1179835"/>
            <a:ext cx="2656500" cy="1398900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FFFFFF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Scheduling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4573642" y="2575578"/>
            <a:ext cx="2656500" cy="1398900"/>
          </a:xfrm>
          <a:prstGeom prst="rect">
            <a:avLst/>
          </a:prstGeom>
          <a:gradFill>
            <a:gsLst>
              <a:gs pos="0">
                <a:srgbClr val="C27BA0"/>
              </a:gs>
              <a:gs pos="100000">
                <a:srgbClr val="FFFFFF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Results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and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Tracking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1" name="Google Shape;171;p2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Testing Problem</a:t>
            </a:r>
            <a:endParaRPr/>
          </a:p>
        </p:txBody>
      </p:sp>
      <p:cxnSp>
        <p:nvCxnSpPr>
          <p:cNvPr id="172" name="Google Shape;172;p20"/>
          <p:cNvCxnSpPr/>
          <p:nvPr/>
        </p:nvCxnSpPr>
        <p:spPr>
          <a:xfrm rot="10800000">
            <a:off x="4567651" y="1159200"/>
            <a:ext cx="5700" cy="2825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0"/>
          <p:cNvCxnSpPr/>
          <p:nvPr/>
        </p:nvCxnSpPr>
        <p:spPr>
          <a:xfrm>
            <a:off x="1911000" y="2575578"/>
            <a:ext cx="5322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200" y="821775"/>
            <a:ext cx="2597599" cy="10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/>
          <p:nvPr/>
        </p:nvSpPr>
        <p:spPr>
          <a:xfrm>
            <a:off x="7758200" y="233800"/>
            <a:ext cx="1340700" cy="58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2807675" y="2028850"/>
            <a:ext cx="3528600" cy="757500"/>
          </a:xfrm>
          <a:prstGeom prst="rect">
            <a:avLst/>
          </a:prstGeom>
          <a:gradFill>
            <a:gsLst>
              <a:gs pos="0">
                <a:srgbClr val="F6B26B"/>
              </a:gs>
              <a:gs pos="100000">
                <a:srgbClr val="FFFFFF"/>
              </a:gs>
            </a:gsLst>
            <a:path path="circle">
              <a:fillToRect b="100%" r="100%"/>
            </a:path>
            <a:tileRect l="-100%" t="-100%"/>
          </a:gra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Test Configuration &amp; Assembly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505750" y="2905725"/>
            <a:ext cx="2070900" cy="6489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FFD966"/>
              </a:gs>
              <a:gs pos="100000">
                <a:srgbClr val="FFFFFF"/>
              </a:gs>
            </a:gsLst>
            <a:path path="circle">
              <a:fillToRect b="100%" l="100%"/>
            </a:path>
            <a:tileRect r="-100%" t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Module Wrappers</a:t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1521750" y="3702250"/>
            <a:ext cx="2070900" cy="6489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6FA8DC"/>
              </a:gs>
              <a:gs pos="100000">
                <a:srgbClr val="FFFFFF"/>
              </a:gs>
            </a:gsLst>
            <a:path path="circle">
              <a:fillToRect r="100%" t="100%"/>
            </a:path>
            <a:tileRect b="-100%" l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Variables</a:t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5945125" y="3702250"/>
            <a:ext cx="1460100" cy="6489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93C47D"/>
              </a:gs>
              <a:gs pos="100000">
                <a:srgbClr val="FFFFFF"/>
              </a:gs>
            </a:gsLst>
            <a:path path="circle">
              <a:fillToRect l="100%" t="100%"/>
            </a:path>
            <a:tileRect b="-100%" r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Schedulers</a:t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3794300" y="3702250"/>
            <a:ext cx="1809300" cy="6489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C27BA0"/>
              </a:gs>
              <a:gs pos="100000">
                <a:srgbClr val="FFFFFF"/>
              </a:gs>
            </a:gsLst>
            <a:path path="circle">
              <a:fillToRect l="100%" t="100%"/>
            </a:path>
            <a:tileRect b="-100%" r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 Parsers</a:t>
            </a:r>
            <a:endParaRPr/>
          </a:p>
        </p:txBody>
      </p:sp>
      <p:sp>
        <p:nvSpPr>
          <p:cNvPr id="185" name="Google Shape;185;p21"/>
          <p:cNvSpPr/>
          <p:nvPr/>
        </p:nvSpPr>
        <p:spPr>
          <a:xfrm>
            <a:off x="6884800" y="2905725"/>
            <a:ext cx="1460100" cy="64890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999999"/>
              </a:gs>
              <a:gs pos="100000">
                <a:srgbClr val="FFFFFF"/>
              </a:gs>
            </a:gsLst>
            <a:path path="circle">
              <a:fillToRect l="100%" t="100%"/>
            </a:path>
            <a:tileRect b="-100%" r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Commands</a:t>
            </a:r>
            <a:endParaRPr/>
          </a:p>
        </p:txBody>
      </p:sp>
      <p:cxnSp>
        <p:nvCxnSpPr>
          <p:cNvPr id="186" name="Google Shape;186;p21"/>
          <p:cNvCxnSpPr>
            <a:stCxn id="180" idx="2"/>
            <a:endCxn id="181" idx="0"/>
          </p:cNvCxnSpPr>
          <p:nvPr/>
        </p:nvCxnSpPr>
        <p:spPr>
          <a:xfrm rot="5400000">
            <a:off x="3352475" y="2010550"/>
            <a:ext cx="443700" cy="1995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87" name="Google Shape;187;p21"/>
          <p:cNvCxnSpPr>
            <a:stCxn id="180" idx="2"/>
            <a:endCxn id="182" idx="5"/>
          </p:cNvCxnSpPr>
          <p:nvPr/>
        </p:nvCxnSpPr>
        <p:spPr>
          <a:xfrm rot="5400000">
            <a:off x="3543275" y="2673550"/>
            <a:ext cx="915900" cy="1141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88" name="Google Shape;188;p21"/>
          <p:cNvCxnSpPr>
            <a:stCxn id="180" idx="2"/>
            <a:endCxn id="184" idx="4"/>
          </p:cNvCxnSpPr>
          <p:nvPr/>
        </p:nvCxnSpPr>
        <p:spPr>
          <a:xfrm rot="5400000">
            <a:off x="3806375" y="2936650"/>
            <a:ext cx="915900" cy="615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89" name="Google Shape;189;p21"/>
          <p:cNvCxnSpPr>
            <a:stCxn id="180" idx="2"/>
            <a:endCxn id="183" idx="4"/>
          </p:cNvCxnSpPr>
          <p:nvPr/>
        </p:nvCxnSpPr>
        <p:spPr>
          <a:xfrm flipH="1" rot="-5400000">
            <a:off x="4881725" y="2476600"/>
            <a:ext cx="915900" cy="1535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90" name="Google Shape;190;p21"/>
          <p:cNvCxnSpPr>
            <a:stCxn id="180" idx="2"/>
            <a:endCxn id="185" idx="3"/>
          </p:cNvCxnSpPr>
          <p:nvPr/>
        </p:nvCxnSpPr>
        <p:spPr>
          <a:xfrm flipH="1" rot="-5400000">
            <a:off x="5506475" y="1851850"/>
            <a:ext cx="443700" cy="2312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91" name="Google Shape;191;p2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Plugins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022" y="1063377"/>
            <a:ext cx="4376876" cy="1750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/>
          <p:nvPr/>
        </p:nvSpPr>
        <p:spPr>
          <a:xfrm>
            <a:off x="7758200" y="233800"/>
            <a:ext cx="1340700" cy="58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1784150" y="2985400"/>
            <a:ext cx="62007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to get Pavilion: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Eventually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https://github.com/lanl-preteam/pavilion2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More questions? - pferrell@lanl.gov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Pav2 is a Testing Framework</a:t>
            </a: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 amt="84000"/>
          </a:blip>
          <a:srcRect b="2600" l="0" r="0" t="0"/>
          <a:stretch/>
        </p:blipFill>
        <p:spPr>
          <a:xfrm>
            <a:off x="499200" y="910750"/>
            <a:ext cx="5436475" cy="367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/>
        </p:nvSpPr>
        <p:spPr>
          <a:xfrm>
            <a:off x="5987525" y="927575"/>
            <a:ext cx="2908200" cy="3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Testing Scenarios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Post DST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Acceptance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US" sz="1900"/>
              <a:t>Continuous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not just use...</a:t>
            </a:r>
            <a:endParaRPr/>
          </a:p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Because they don’t understand</a:t>
            </a:r>
            <a:endParaRPr b="1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/>
              <a:t>schedulers</a:t>
            </a:r>
            <a:endParaRPr i="1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/>
              <a:t>system environments</a:t>
            </a:r>
            <a:endParaRPr i="1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i="1" lang="en-US"/>
              <a:t>in-use production systems</a:t>
            </a:r>
            <a:endParaRPr i="1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1911000" y="1179835"/>
            <a:ext cx="2656500" cy="1398900"/>
          </a:xfrm>
          <a:prstGeom prst="rect">
            <a:avLst/>
          </a:prstGeom>
          <a:gradFill>
            <a:gsLst>
              <a:gs pos="0">
                <a:srgbClr val="F6B26B"/>
              </a:gs>
              <a:gs pos="100000">
                <a:srgbClr val="FFFFFF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Builds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and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Environment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911000" y="2575578"/>
            <a:ext cx="2656500" cy="1398900"/>
          </a:xfrm>
          <a:prstGeom prst="rect">
            <a:avLst/>
          </a:prstGeom>
          <a:gradFill>
            <a:gsLst>
              <a:gs pos="0">
                <a:srgbClr val="6FA8DC"/>
              </a:gs>
              <a:gs pos="100000">
                <a:srgbClr val="FFFFFF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Target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and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Run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4573642" y="1179835"/>
            <a:ext cx="2656500" cy="1398900"/>
          </a:xfrm>
          <a:prstGeom prst="rect">
            <a:avLst/>
          </a:prstGeom>
          <a:gradFill>
            <a:gsLst>
              <a:gs pos="0">
                <a:srgbClr val="FFD966"/>
              </a:gs>
              <a:gs pos="100000">
                <a:srgbClr val="FFFFFF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Scheduling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4573642" y="2575578"/>
            <a:ext cx="2656500" cy="1398900"/>
          </a:xfrm>
          <a:prstGeom prst="rect">
            <a:avLst/>
          </a:prstGeom>
          <a:gradFill>
            <a:gsLst>
              <a:gs pos="0">
                <a:srgbClr val="C27BA0"/>
              </a:gs>
              <a:gs pos="100000">
                <a:srgbClr val="FFFFFF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Results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and</a:t>
            </a:r>
            <a:endParaRPr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ora"/>
                <a:ea typeface="Lora"/>
                <a:cs typeface="Lora"/>
                <a:sym typeface="Lora"/>
              </a:rPr>
              <a:t>Tracking</a:t>
            </a:r>
            <a:endParaRPr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Testing Problem</a:t>
            </a:r>
            <a:endParaRPr/>
          </a:p>
        </p:txBody>
      </p:sp>
      <p:cxnSp>
        <p:nvCxnSpPr>
          <p:cNvPr id="49" name="Google Shape;49;p7"/>
          <p:cNvCxnSpPr/>
          <p:nvPr/>
        </p:nvCxnSpPr>
        <p:spPr>
          <a:xfrm rot="10800000">
            <a:off x="4567651" y="1159200"/>
            <a:ext cx="5700" cy="2825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" name="Google Shape;50;p7"/>
          <p:cNvCxnSpPr/>
          <p:nvPr/>
        </p:nvCxnSpPr>
        <p:spPr>
          <a:xfrm>
            <a:off x="1911000" y="2575578"/>
            <a:ext cx="5322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Simple </a:t>
            </a:r>
            <a:r>
              <a:rPr lang="en-US"/>
              <a:t>Test</a:t>
            </a:r>
            <a:endParaRPr/>
          </a:p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solidFill>
            <a:srgbClr val="FCF0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ping_google</a:t>
            </a:r>
            <a:r>
              <a:rPr b="1" lang="en-US" sz="1400" u="sng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.yaml</a:t>
            </a:r>
            <a:endParaRPr b="1" sz="14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ping_google</a:t>
            </a:r>
            <a:r>
              <a:rPr lang="en-US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run</a:t>
            </a:r>
            <a:r>
              <a:rPr lang="en-US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cmds</a:t>
            </a:r>
            <a:r>
              <a:rPr lang="en-US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br>
              <a:rPr lang="en-US" sz="14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-US" sz="1400">
                <a:latin typeface="Roboto Mono"/>
                <a:ea typeface="Roboto Mono"/>
                <a:cs typeface="Roboto Mono"/>
                <a:sym typeface="Roboto Mono"/>
              </a:rPr>
              <a:t>	  - </a:t>
            </a:r>
            <a:r>
              <a:rPr lang="en-US" sz="1400">
                <a:solidFill>
                  <a:srgbClr val="BF9000"/>
                </a:solidFill>
                <a:latin typeface="Roboto Mono"/>
                <a:ea typeface="Roboto Mono"/>
                <a:cs typeface="Roboto Mono"/>
                <a:sym typeface="Roboto Mono"/>
              </a:rPr>
              <a:t>ping -c 1 -W 1 google.com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4421650" y="1200150"/>
            <a:ext cx="4318500" cy="3394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run.sh</a:t>
            </a:r>
            <a:endParaRPr b="1" sz="14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85200C"/>
                </a:solidFill>
                <a:latin typeface="Roboto Mono"/>
                <a:ea typeface="Roboto Mono"/>
                <a:cs typeface="Roboto Mono"/>
                <a:sym typeface="Roboto Mono"/>
              </a:rPr>
              <a:t>#!/bin/bash</a:t>
            </a:r>
            <a:endParaRPr sz="1400">
              <a:solidFill>
                <a:srgbClr val="85200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85200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85200C"/>
                </a:solidFill>
                <a:latin typeface="Roboto Mono"/>
                <a:ea typeface="Roboto Mono"/>
                <a:cs typeface="Roboto Mono"/>
                <a:sym typeface="Roboto Mono"/>
              </a:rPr>
              <a:t>ping -c 1 -W 1 google.com</a:t>
            </a:r>
            <a:endParaRPr sz="1400">
              <a:solidFill>
                <a:srgbClr val="85200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Running </a:t>
            </a:r>
            <a:r>
              <a:rPr lang="en-US"/>
              <a:t>A Simple Test</a:t>
            </a:r>
            <a:endParaRPr/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bash $ pav run ping_google</a:t>
            </a:r>
            <a:endParaRPr sz="14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Running 1 test in series s154.</a:t>
            </a:r>
            <a:endParaRPr sz="14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id  |   name      | status    | note</a:t>
            </a:r>
            <a:endParaRPr sz="14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-----------------------------------------------------------------</a:t>
            </a:r>
            <a:endParaRPr sz="14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154  | ping_google | SCHEDULED | Test running as PID 15732</a:t>
            </a:r>
            <a:endParaRPr sz="14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bash $ pav result</a:t>
            </a:r>
            <a:endParaRPr sz="14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id  |   name      | result </a:t>
            </a:r>
            <a:endParaRPr sz="14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-----------------------------</a:t>
            </a:r>
            <a:endParaRPr sz="14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154  | ping_google | FAIL</a:t>
            </a:r>
            <a:endParaRPr sz="14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Debugging </a:t>
            </a:r>
            <a:r>
              <a:rPr lang="en-US"/>
              <a:t>A Simple Test</a:t>
            </a:r>
            <a:endParaRPr/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457200" y="1200150"/>
            <a:ext cx="4807500" cy="3394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bash $ pav log run 154</a:t>
            </a:r>
            <a:endParaRPr sz="14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ping: google.com: Name or service not known</a:t>
            </a:r>
            <a:endParaRPr sz="14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bash $ pav log kickoff 154</a:t>
            </a:r>
            <a:endParaRPr sz="14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The kickoff log is empty.</a:t>
            </a:r>
            <a:endParaRPr sz="1400">
              <a:solidFill>
                <a:srgbClr val="FFD9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bash $ pav log build 154</a:t>
            </a:r>
            <a:endParaRPr sz="14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The build log is empty.</a:t>
            </a:r>
            <a:endParaRPr sz="1400">
              <a:solidFill>
                <a:srgbClr val="FFD9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075" y="1784150"/>
            <a:ext cx="3627925" cy="22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 </a:t>
            </a:r>
            <a:r>
              <a:rPr lang="en-US"/>
              <a:t>Results</a:t>
            </a:r>
            <a:endParaRPr/>
          </a:p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457200" y="1200150"/>
            <a:ext cx="8467800" cy="15636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bash $ pav result -f </a:t>
            </a:r>
            <a:endParaRPr sz="11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Test Results                                                                                                                                       	 </a:t>
            </a:r>
            <a:endParaRPr sz="8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-------+-----+--------+--------+----------+-----------------------+-----------------------+-----------------------</a:t>
            </a:r>
            <a:endParaRPr sz="8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Name  | Id  | Result | Errors | Duration | Started               | Created               |  Finished                    	 </a:t>
            </a:r>
            <a:endParaRPr sz="8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-------+-----+--------+--------+----------+-----------------------+-----------------------+-----------------------</a:t>
            </a:r>
            <a:endParaRPr sz="8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pint  | 121 | PASS   | []     | 2.172379 | 2019-07-05            | 2019-07-05            | 2019-07-05       </a:t>
            </a:r>
            <a:endParaRPr sz="8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rgbClr val="B6D7A8"/>
                </a:solidFill>
                <a:latin typeface="Roboto Mono"/>
                <a:ea typeface="Roboto Mono"/>
                <a:cs typeface="Roboto Mono"/>
                <a:sym typeface="Roboto Mono"/>
              </a:rPr>
              <a:t>       |     |        |        |          | 15:01:15.040979-06:00 | 15:01:15.039379-06:00 | 15:01:17.213358-06:00</a:t>
            </a:r>
            <a:endParaRPr sz="800">
              <a:solidFill>
                <a:srgbClr val="B6D7A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457200" y="1908125"/>
            <a:ext cx="7390200" cy="2947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supermagic.yaml</a:t>
            </a:r>
            <a:endParaRPr b="1" sz="14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node_speed</a:t>
            </a: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...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run: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cmds: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{{sched.run_cmd}} -o “%j.out” ./speed_test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results: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regex: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  key: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speed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  regex: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‘speed result: ([0-9]+\.[0-9]+)’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  files: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*.out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  per_file: </a:t>
            </a:r>
            <a:r>
              <a:rPr lang="en-US" sz="1200">
                <a:solidFill>
                  <a:srgbClr val="7F6000"/>
                </a:solidFill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endParaRPr sz="1200">
              <a:solidFill>
                <a:srgbClr val="7F6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endParaRPr sz="12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Tests</a:t>
            </a:r>
            <a:endParaRPr/>
          </a:p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457200" y="1200150"/>
            <a:ext cx="3907500" cy="3394500"/>
          </a:xfrm>
          <a:prstGeom prst="rect">
            <a:avLst/>
          </a:prstGeom>
          <a:solidFill>
            <a:srgbClr val="FCF0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mytest.yaml</a:t>
            </a:r>
            <a:endParaRPr b="1" sz="14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mytest</a:t>
            </a:r>
            <a:r>
              <a:rPr lang="en-US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build</a:t>
            </a:r>
            <a:r>
              <a:rPr lang="en-US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source_location</a:t>
            </a:r>
            <a:r>
              <a:rPr lang="en-US" sz="1400">
                <a:latin typeface="Roboto Mono"/>
                <a:ea typeface="Roboto Mono"/>
                <a:cs typeface="Roboto Mono"/>
                <a:sym typeface="Roboto Mono"/>
              </a:rPr>
              <a:t>:</a:t>
            </a:r>
            <a:r>
              <a:rPr lang="en-US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-US" sz="1400">
                <a:solidFill>
                  <a:srgbClr val="BF9000"/>
                </a:solidFill>
                <a:latin typeface="Roboto Mono"/>
                <a:ea typeface="Roboto Mono"/>
                <a:cs typeface="Roboto Mono"/>
                <a:sym typeface="Roboto Mono"/>
              </a:rPr>
              <a:t>mytest.tar.gz</a:t>
            </a:r>
            <a:endParaRPr sz="1400">
              <a:solidFill>
                <a:srgbClr val="BF9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BF9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modules:</a:t>
            </a:r>
            <a:r>
              <a:rPr lang="en-US" sz="1400">
                <a:solidFill>
                  <a:srgbClr val="BF9000"/>
                </a:solidFill>
                <a:latin typeface="Roboto Mono"/>
                <a:ea typeface="Roboto Mono"/>
                <a:cs typeface="Roboto Mono"/>
                <a:sym typeface="Roboto Mono"/>
              </a:rPr>
              <a:t> [gcc, openmpi/2.1.2]</a:t>
            </a:r>
            <a:endParaRPr sz="1400">
              <a:solidFill>
                <a:srgbClr val="BF9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  cmds</a:t>
            </a:r>
            <a:r>
              <a:rPr lang="en-US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br>
              <a:rPr lang="en-US" sz="14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-US" sz="1400">
                <a:latin typeface="Roboto Mono"/>
                <a:ea typeface="Roboto Mono"/>
                <a:cs typeface="Roboto Mono"/>
                <a:sym typeface="Roboto Mono"/>
              </a:rPr>
              <a:t>	  - </a:t>
            </a:r>
            <a:r>
              <a:rPr lang="en-US" sz="1400">
                <a:solidFill>
                  <a:srgbClr val="BF9000"/>
                </a:solidFill>
                <a:latin typeface="Roboto Mono"/>
                <a:ea typeface="Roboto Mono"/>
                <a:cs typeface="Roboto Mono"/>
                <a:sym typeface="Roboto Mono"/>
              </a:rPr>
              <a:t>./configure</a:t>
            </a:r>
            <a:endParaRPr sz="1400">
              <a:solidFill>
                <a:srgbClr val="BF9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Roboto Mono"/>
                <a:ea typeface="Roboto Mono"/>
                <a:cs typeface="Roboto Mono"/>
                <a:sym typeface="Roboto Mono"/>
              </a:rPr>
              <a:t>	  - </a:t>
            </a:r>
            <a:r>
              <a:rPr lang="en-US" sz="1400">
                <a:solidFill>
                  <a:srgbClr val="BF9000"/>
                </a:solidFill>
                <a:latin typeface="Roboto Mono"/>
                <a:ea typeface="Roboto Mono"/>
                <a:cs typeface="Roboto Mono"/>
                <a:sym typeface="Roboto Mono"/>
              </a:rPr>
              <a:t>make</a:t>
            </a:r>
            <a:endParaRPr sz="1400">
              <a:solidFill>
                <a:srgbClr val="BF9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  run</a:t>
            </a:r>
            <a:r>
              <a:rPr lang="en-US" sz="1400"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	cmds</a:t>
            </a:r>
            <a:r>
              <a:rPr lang="en-US" sz="1400">
                <a:latin typeface="Roboto Mono"/>
                <a:ea typeface="Roboto Mono"/>
                <a:cs typeface="Roboto Mono"/>
                <a:sym typeface="Roboto Mono"/>
              </a:rPr>
              <a:t>:</a:t>
            </a:r>
            <a:br>
              <a:rPr lang="en-US" sz="14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-US" sz="1400">
                <a:latin typeface="Roboto Mono"/>
                <a:ea typeface="Roboto Mono"/>
                <a:cs typeface="Roboto Mono"/>
                <a:sym typeface="Roboto Mono"/>
              </a:rPr>
              <a:t>	  - </a:t>
            </a:r>
            <a:r>
              <a:rPr lang="en-US" sz="1400">
                <a:solidFill>
                  <a:srgbClr val="BF9000"/>
                </a:solidFill>
                <a:latin typeface="Roboto Mono"/>
                <a:ea typeface="Roboto Mono"/>
                <a:cs typeface="Roboto Mono"/>
                <a:sym typeface="Roboto Mono"/>
              </a:rPr>
              <a:t>./mytest -w 5</a:t>
            </a:r>
            <a:endParaRPr sz="1400">
              <a:solidFill>
                <a:srgbClr val="BF9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4421650" y="1200150"/>
            <a:ext cx="4318500" cy="3394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build.sh</a:t>
            </a:r>
            <a:endParaRPr b="1" sz="1400" u="sng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#!/bin/bash</a:t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module load gcc</a:t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is_module_loaded gcc</a:t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module load openmpi</a:t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is_module_loaded openmpi</a:t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./configure</a:t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155CC"/>
                </a:solidFill>
                <a:latin typeface="Roboto Mono"/>
                <a:ea typeface="Roboto Mono"/>
                <a:cs typeface="Roboto Mono"/>
                <a:sym typeface="Roboto Mono"/>
              </a:rPr>
              <a:t>make</a:t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155C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